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3" r:id="rId3"/>
    <p:sldMasterId id="2147483703" r:id="rId4"/>
    <p:sldMasterId id="2147483725" r:id="rId5"/>
  </p:sldMasterIdLst>
  <p:notesMasterIdLst>
    <p:notesMasterId r:id="rId28"/>
  </p:notesMasterIdLst>
  <p:sldIdLst>
    <p:sldId id="256" r:id="rId6"/>
    <p:sldId id="257" r:id="rId7"/>
    <p:sldId id="258" r:id="rId8"/>
    <p:sldId id="275" r:id="rId9"/>
    <p:sldId id="312" r:id="rId10"/>
    <p:sldId id="274" r:id="rId11"/>
    <p:sldId id="259" r:id="rId12"/>
    <p:sldId id="309" r:id="rId13"/>
    <p:sldId id="308" r:id="rId14"/>
    <p:sldId id="261" r:id="rId15"/>
    <p:sldId id="272" r:id="rId16"/>
    <p:sldId id="269" r:id="rId17"/>
    <p:sldId id="310" r:id="rId18"/>
    <p:sldId id="313" r:id="rId19"/>
    <p:sldId id="262" r:id="rId20"/>
    <p:sldId id="271" r:id="rId21"/>
    <p:sldId id="314" r:id="rId22"/>
    <p:sldId id="263" r:id="rId23"/>
    <p:sldId id="311" r:id="rId24"/>
    <p:sldId id="266" r:id="rId25"/>
    <p:sldId id="264" r:id="rId26"/>
    <p:sldId id="265" r:id="rId27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342"/>
    <a:srgbClr val="D4CAD3"/>
    <a:srgbClr val="FFCE00"/>
    <a:srgbClr val="0C0D0D"/>
    <a:srgbClr val="FFFFFF"/>
    <a:srgbClr val="912626"/>
    <a:srgbClr val="007690"/>
    <a:srgbClr val="C6302B"/>
    <a:srgbClr val="F5A337"/>
    <a:srgbClr val="FF2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5094" autoAdjust="0"/>
  </p:normalViewPr>
  <p:slideViewPr>
    <p:cSldViewPr snapToGrid="0">
      <p:cViewPr varScale="1">
        <p:scale>
          <a:sx n="87" d="100"/>
          <a:sy n="87" d="100"/>
        </p:scale>
        <p:origin x="76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9F1C8-18E3-4F15-8B4E-9EC78F06911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CD678-7963-4C14-941F-6A952618B1D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677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Командно извршавање или интерпретирање и извршавање на серверу.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Laravel – најпознатије окружење са највећом базом корисника. Одлична документацију. Користи MVC архитектуру;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Symfony – најстарије окружење. За потребе корпорација. Користи MVC архитектуру. Логика имплементирања је brick-by-brick систем (поделу кода у пакете, користе се само неопходни пакети, велике апликације које заузимају мање меморије)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CodeIgniter – најмање развојно окружење, за мање и средње апликације. Могућност динамичног додавања библиотекама.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2840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844E2-CFDE-1A79-5A2E-11EFF4DD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18D5D-E6FE-163B-8073-744EBCD9B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82A17-A0B2-5293-1F55-75E463CFE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Командно извршавање или интерпретирање и извршавање на серверу.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Laravel – најпознатије окружење са највећом базом корисника. Одлична документацију. Користи MVC архитектуру;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Symfony – најстарије окружење. За потребе корпорација. Користи MVC архитектуру. Логика имплементирања је brick-by-brick систем (поделу кода у пакете, користе се само неопходни пакети, велике апликације које заузимају мање меморије)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CodeIgniter – најмање развојно окружење, за мање и средње апликације. Могућност динамичног додавања библиотекама.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86501-B5D4-1176-A346-5F3A2F4FD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5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54168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РБП </a:t>
            </a:r>
            <a:r>
              <a:rPr lang="ru-RU" dirty="0"/>
              <a:t>је начин организовања података у табеле.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Примарни кључ је угл. редни бр., или било која јединствена вред. Данас је све чешће UUID (32-карактерна вред., комб. 0-9 и A-F у формату 8-4-4-4-12. Вероватноћа генерисања истог кључа статистички је близу нуле.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Настао 1970их, као замена хијерархијске структуре (подаци у нивоима по припадности, редундантни унос, грешке при уносу, вишеструке измене). Једна табела која се може повезати са више других, ефикасније одржавање, прибављање и измена.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Омогућава се објектно мапирање података.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3846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9E1C2-4B94-8214-BF63-CB4D04BB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15CB5-ED1D-B3C1-4CF3-0611D0137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DF3E5-AAB9-4C9E-A58A-844AF68C0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310BC-ABC5-9E2A-AC79-08BA21D31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ACD678-7963-4C14-941F-6A952618B1D1}" type="slidenum">
              <a:rPr kumimoji="0" lang="en-150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15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0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4837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B9A3B-32BE-CA2C-40C1-B2450410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F9FE8-8883-217C-7CF3-A20EF80D7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3956F-679D-36D4-44C3-0438F6DC0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4AAEA-1659-2971-4E3B-C99BD8101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13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62049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2F021-F189-3770-7378-87D954446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B52B9C-5096-0DB8-7390-E48B85ADC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A1163-FAAC-204F-6937-C44B52058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FB4B-70E1-D825-87BE-6761F3612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14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0064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16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08691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044A-FD25-A9EA-E5A9-4FB0EF34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A6D98-A951-E8FC-EE4A-C0632FE8F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9F28-B304-BEBC-4CDB-2410C8D9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E063-10E5-0016-F5A6-27F22D9F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28E32-1CA3-B0F9-EC3B-C92C8591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7382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7FF3-F716-DF4A-ECEB-B71BAFB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6BB4D-8A85-39C2-495C-535F94810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788B0-06F1-CDC3-4656-BB5289BD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D40F-8C86-D2F6-1EA8-EE36EFF4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FA2D8-1264-1766-62D4-041580B1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8920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5D65D-AB12-2974-B3ED-867172ED4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034A3-6F96-A80D-904C-C0174C3CC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5B6D-0757-5266-A197-B09B1A13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9CDD7-4BA0-3490-D7E9-BC2D19FD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D6EB-DE5C-1F30-4CC3-7F1DD9AF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35258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19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8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75947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37680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2242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03925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3235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2911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0029-0EC0-ADD4-5024-4BF2F91E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43E6-9A39-B77A-F46D-437682A6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3272-A022-46AB-12A2-E4E4D52F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1193-0A8A-1178-A4F6-66AE07BB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0BB53-0C4B-2B82-220F-4D0902B9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436680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171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081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18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63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962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83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006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82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26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2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7373-89A4-9341-0A4A-663A433C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54D31-8E12-8A63-591B-3B003592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A9E8-A891-5D26-45FD-FF2BCD69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53273-00E7-A77C-A355-376AFC40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EF3B0-2C6C-6434-49E7-52DB7DF5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24948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670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923921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90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3217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7894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157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833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2889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6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7E95-1BB0-CB53-FCCD-A08354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8AAC-D4ED-9849-FF50-2B18946AF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DF843-C754-915F-91E3-03F0040A4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6813D-E8F9-A733-CB52-FBD399E1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4758-F0D2-1B59-A4B4-CD8741CA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D0D08-1808-9A78-C1AC-A0B9EE95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41770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60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14871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050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345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5808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806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2100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1980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8477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3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DD5C-3F88-96B6-DE2D-BD5B4F82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D869-1EAC-4048-8214-CBD81F95F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BBC86-C5D5-7E06-3DFB-D6A68639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C42BC-333F-F059-AA38-35479FAB9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7303A-FB55-D2E3-2F02-24E920B59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5EF45-C412-AB20-45F0-A7AA2CC6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B34FC-A021-6ADE-1CEF-2FFFC233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D2B2F-FAC8-C237-9304-5340BC93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533978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8590243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6219234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093127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7933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337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1103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24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6750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62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75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CAA5-F23D-31F3-6A7D-E595E3C4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F94E8-E8D2-9F02-C0D2-513DD665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31837-930B-B8F6-AE84-43CD0834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35B5B-8605-F817-4838-FC7918B4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77438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87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978068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684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1934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291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38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195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0021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0546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C268F-EA2B-A528-2EFC-A1D30A36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F28AF-9576-22ED-9762-57967A1F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02AA-7B2E-4790-D6BC-A9E5F31B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606756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401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9366452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2304549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6480043" y="1316766"/>
            <a:ext cx="4224469" cy="4224469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43" y="2468894"/>
            <a:ext cx="4224469" cy="134414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480043" y="3813043"/>
            <a:ext cx="4224469" cy="6720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988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2ACC-E7C0-F7CA-EB97-DFF7206B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B8AF-8F0A-42A6-C4C6-C0B08109A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ED737-F243-CCB0-C236-64BB87497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AED0C-601E-B261-4A46-B9C5DEE8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B077F-B754-164B-3DC2-813CB1154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D7FD-3C7E-60FB-F19E-CCC207D1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342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97EC-1DCE-B221-0BA4-BA7752B6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9C629-F795-1A29-0601-A05CBAFF0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24496-E3AA-D97F-4676-738756CB8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CEE33-E434-C3A5-2A86-73684B4E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EB7C8-02DA-B599-F8AC-4E33E796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7F1EB-FA7C-28A0-B241-DB58F653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5751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6B18E-C538-3E1B-71BE-0813BD37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684BA-B9EF-D851-DDFB-F6A29F6EE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33E7-9F93-F3F4-543A-0ED6665F0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466716-CBC2-4178-ABAF-56565E68E734}" type="datetimeFigureOut">
              <a:rPr lang="en-150" smtClean="0"/>
              <a:t>09/05/2025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0BBD-B48B-E93D-EB70-31C01957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9C2F7-5FFF-95EE-FE20-2AF4396C5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8654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7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49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89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78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95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4DDBC0-4558-641F-7E5D-F429F463C5DB}"/>
              </a:ext>
            </a:extLst>
          </p:cNvPr>
          <p:cNvSpPr/>
          <p:nvPr/>
        </p:nvSpPr>
        <p:spPr>
          <a:xfrm>
            <a:off x="0" y="0"/>
            <a:ext cx="3136106" cy="6858000"/>
          </a:xfrm>
          <a:prstGeom prst="rect">
            <a:avLst/>
          </a:prstGeom>
          <a:solidFill>
            <a:srgbClr val="FFCE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9F401692-A75A-2FE1-7C85-88C1992BF2CB}"/>
              </a:ext>
            </a:extLst>
          </p:cNvPr>
          <p:cNvSpPr/>
          <p:nvPr/>
        </p:nvSpPr>
        <p:spPr>
          <a:xfrm rot="5400000">
            <a:off x="1907381" y="1228726"/>
            <a:ext cx="6858000" cy="4400549"/>
          </a:xfrm>
          <a:prstGeom prst="flowChartExtract">
            <a:avLst/>
          </a:prstGeom>
          <a:solidFill>
            <a:srgbClr val="FFCE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F74EB54-83EC-23DA-1045-8ADA555B9570}"/>
              </a:ext>
            </a:extLst>
          </p:cNvPr>
          <p:cNvSpPr/>
          <p:nvPr/>
        </p:nvSpPr>
        <p:spPr>
          <a:xfrm flipH="1">
            <a:off x="10623948" y="5664997"/>
            <a:ext cx="1568053" cy="1193007"/>
          </a:xfrm>
          <a:prstGeom prst="rtTriangle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328365FA-EE59-274D-0D8C-58A2FE617239}"/>
              </a:ext>
            </a:extLst>
          </p:cNvPr>
          <p:cNvSpPr/>
          <p:nvPr/>
        </p:nvSpPr>
        <p:spPr>
          <a:xfrm>
            <a:off x="2278856" y="5664997"/>
            <a:ext cx="3057525" cy="1193007"/>
          </a:xfrm>
          <a:prstGeom prst="flowChartExtra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B116E2FF-71FA-E235-2AFE-107E48B5A562}"/>
              </a:ext>
            </a:extLst>
          </p:cNvPr>
          <p:cNvSpPr/>
          <p:nvPr/>
        </p:nvSpPr>
        <p:spPr>
          <a:xfrm rot="10800000">
            <a:off x="9608685" y="-7143"/>
            <a:ext cx="1566639" cy="621507"/>
          </a:xfrm>
          <a:prstGeom prst="flowChartExtra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FBB-9280-BB21-32EA-FA9FEA88AF64}"/>
              </a:ext>
            </a:extLst>
          </p:cNvPr>
          <p:cNvSpPr txBox="1"/>
          <p:nvPr/>
        </p:nvSpPr>
        <p:spPr>
          <a:xfrm>
            <a:off x="350044" y="1613121"/>
            <a:ext cx="612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УПОТРЕБА LARAVELA И ELOQUENT ОБЈЕКТНО РЕЛАЦИОНОГ МАПЕРА ЗА ПРИСТУП ПОДАЦИМА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6590D-E1AC-ECAE-0AB4-D1785A64426E}"/>
              </a:ext>
            </a:extLst>
          </p:cNvPr>
          <p:cNvSpPr txBox="1"/>
          <p:nvPr/>
        </p:nvSpPr>
        <p:spPr>
          <a:xfrm>
            <a:off x="342899" y="4497173"/>
            <a:ext cx="4683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Никола Митић, бр. инд. 16228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Ментор: Проф. др Александар Станимировић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76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ADB44-72BB-05B0-808B-8F70BC2D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DA8-3FE4-1C71-6B42-D1F7019A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</a:t>
            </a:r>
            <a:b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33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altLang="ko-KR" dirty="0">
                <a:solidFill>
                  <a:srgbClr val="FFCE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Развој начина приступа подацима</a:t>
            </a:r>
            <a:endParaRPr lang="ko-KR" altLang="en-US" dirty="0">
              <a:solidFill>
                <a:srgbClr val="FFCE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 rot="20700000">
            <a:off x="-356330" y="4068849"/>
            <a:ext cx="10753195" cy="48000"/>
          </a:xfrm>
          <a:prstGeom prst="rect">
            <a:avLst/>
          </a:prstGeom>
          <a:solidFill>
            <a:srgbClr val="FFCE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 rot="20700000">
            <a:off x="3158144" y="4047707"/>
            <a:ext cx="288000" cy="288000"/>
          </a:xfrm>
          <a:prstGeom prst="ellipse">
            <a:avLst/>
          </a:prstGeom>
          <a:solidFill>
            <a:srgbClr val="FFCE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 rot="20700000">
            <a:off x="5726378" y="3899572"/>
            <a:ext cx="288000" cy="288000"/>
          </a:xfrm>
          <a:prstGeom prst="ellipse">
            <a:avLst/>
          </a:prstGeom>
          <a:solidFill>
            <a:srgbClr val="FFCE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20700000">
            <a:off x="8627948" y="3682047"/>
            <a:ext cx="468875" cy="468875"/>
            <a:chOff x="7663013" y="2600732"/>
            <a:chExt cx="351656" cy="351656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8" name="Oval 17"/>
            <p:cNvSpPr/>
            <p:nvPr/>
          </p:nvSpPr>
          <p:spPr>
            <a:xfrm>
              <a:off x="7663013" y="2600732"/>
              <a:ext cx="351656" cy="351656"/>
            </a:xfrm>
            <a:prstGeom prst="ellipse">
              <a:avLst/>
            </a:prstGeom>
            <a:solidFill>
              <a:srgbClr val="FFCE00">
                <a:alpha val="50000"/>
              </a:srgb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30841" y="2668560"/>
              <a:ext cx="216000" cy="216000"/>
            </a:xfrm>
            <a:prstGeom prst="ellipse">
              <a:avLst/>
            </a:prstGeom>
            <a:solidFill>
              <a:srgbClr val="FFCE00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20267" y="4310213"/>
            <a:ext cx="21514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Builder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02657" y="3156368"/>
            <a:ext cx="22945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058" y="3391518"/>
            <a:ext cx="15772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sr-Cyrl-R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51677" y="1606751"/>
            <a:ext cx="3478877" cy="1612808"/>
            <a:chOff x="803640" y="3362835"/>
            <a:chExt cx="2059657" cy="120960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Иницијални приступ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Најнижи ниво приступа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Комплексни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Склон грешкама у куцању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је низ података 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Брзо извршење упита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91116" y="4912696"/>
            <a:ext cx="5409766" cy="1366588"/>
            <a:chOff x="803640" y="3362835"/>
            <a:chExt cx="2059657" cy="1024941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Коришћење предефинисаних метода за грађење упита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Једноставнији и читљивији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Смањује ризик од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SQL injection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напада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су колекције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Средња флексибилност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364069" y="1371214"/>
            <a:ext cx="4971758" cy="1612808"/>
            <a:chOff x="803640" y="3362835"/>
            <a:chExt cx="2059657" cy="1209606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Active Record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образац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Најразумљивији и најчитљивији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Користи моделе приликом писања упита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Омогућава рад са релацијама преко модела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су објекти података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Лако писање упита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00DF65-8638-BEAF-F823-B39781F0E823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7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6" y="-1498"/>
            <a:ext cx="12184684" cy="6858364"/>
          </a:xfrm>
          <a:prstGeom prst="rect">
            <a:avLst/>
          </a:prstGeom>
          <a:solidFill>
            <a:srgbClr val="4443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823" y="336744"/>
            <a:ext cx="7520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Свака табела података посматра се као класа модела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Сваки ред у табели података посматра се ко објекат те класе модела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преводи код апликационог нивоа у </a:t>
            </a: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наредбе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Упит се састоји од предефинисаних команди за филтрирање и прибављање, а могуће је навести и релациону команду </a:t>
            </a: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која ће прибавити и повезане моделе</a:t>
            </a:r>
          </a:p>
          <a:p>
            <a:pPr algn="just"/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timestamps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омогућује праћење времена креирања, измене и брисања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delete 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привидно брисање података </a:t>
            </a:r>
            <a:endParaRPr lang="en-U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A8EF6F-7428-0E85-EE67-FE00DD6FA512}"/>
              </a:ext>
            </a:extLst>
          </p:cNvPr>
          <p:cNvSpPr/>
          <p:nvPr/>
        </p:nvSpPr>
        <p:spPr>
          <a:xfrm>
            <a:off x="8997686" y="-1498"/>
            <a:ext cx="2645674" cy="6858364"/>
          </a:xfrm>
          <a:prstGeom prst="rect">
            <a:avLst/>
          </a:prstGeom>
          <a:gradFill flip="none" rotWithShape="1">
            <a:gsLst>
              <a:gs pos="25000">
                <a:srgbClr val="FFCE00"/>
              </a:gs>
              <a:gs pos="75000">
                <a:srgbClr val="FFCE00"/>
              </a:gs>
              <a:gs pos="0">
                <a:srgbClr val="FFCE00">
                  <a:alpha val="0"/>
                </a:srgbClr>
              </a:gs>
              <a:gs pos="100000">
                <a:srgbClr val="FFCE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9" name="Picture 8" descr="A black and white screen with text and gears&#10;&#10;AI-generated content may be incorrect.">
            <a:extLst>
              <a:ext uri="{FF2B5EF4-FFF2-40B4-BE49-F238E27FC236}">
                <a16:creationId xmlns:a16="http://schemas.microsoft.com/office/drawing/2014/main" id="{F139D87D-1425-8EA3-D7FE-2E75A6BD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5" y="3907855"/>
            <a:ext cx="8330641" cy="2109415"/>
          </a:xfrm>
          <a:prstGeom prst="round2DiagRect">
            <a:avLst>
              <a:gd name="adj1" fmla="val 13893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Oval 21">
            <a:extLst>
              <a:ext uri="{FF2B5EF4-FFF2-40B4-BE49-F238E27FC236}">
                <a16:creationId xmlns:a16="http://schemas.microsoft.com/office/drawing/2014/main" id="{DE94EEDE-34FA-A64C-CD43-B22F5E5877CF}"/>
              </a:ext>
            </a:extLst>
          </p:cNvPr>
          <p:cNvSpPr>
            <a:spLocks noChangeAspect="1"/>
          </p:cNvSpPr>
          <p:nvPr/>
        </p:nvSpPr>
        <p:spPr>
          <a:xfrm>
            <a:off x="861821" y="1392953"/>
            <a:ext cx="507823" cy="512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859701" y="2600751"/>
            <a:ext cx="512064" cy="51206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>
            <a:spLocks noChangeAspect="1"/>
          </p:cNvSpPr>
          <p:nvPr/>
        </p:nvSpPr>
        <p:spPr>
          <a:xfrm>
            <a:off x="861821" y="421030"/>
            <a:ext cx="513566" cy="51206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6476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14CD9-0E97-0B4B-34BA-405CE62D1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5708F16-B181-791E-CC1F-B27DFE0F6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39363"/>
            <a:ext cx="12192000" cy="768085"/>
          </a:xfrm>
        </p:spPr>
        <p:txBody>
          <a:bodyPr/>
          <a:lstStyle/>
          <a:p>
            <a:r>
              <a:rPr lang="sr-Cyrl-RS" altLang="ko-KR" dirty="0">
                <a:solidFill>
                  <a:srgbClr val="FFCE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Предности</a:t>
            </a:r>
            <a:endParaRPr lang="ko-KR" altLang="en-US" dirty="0">
              <a:solidFill>
                <a:srgbClr val="FFCE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B28A2-5188-E7F8-D5CB-01B49967317A}"/>
              </a:ext>
            </a:extLst>
          </p:cNvPr>
          <p:cNvSpPr/>
          <p:nvPr/>
        </p:nvSpPr>
        <p:spPr>
          <a:xfrm>
            <a:off x="0" y="2611526"/>
            <a:ext cx="12192000" cy="4246474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21A374C7-A630-66F9-0A0F-D7722586F825}"/>
              </a:ext>
            </a:extLst>
          </p:cNvPr>
          <p:cNvSpPr>
            <a:spLocks noChangeAspect="1"/>
          </p:cNvSpPr>
          <p:nvPr/>
        </p:nvSpPr>
        <p:spPr>
          <a:xfrm>
            <a:off x="5376575" y="2056571"/>
            <a:ext cx="1438847" cy="1440000"/>
          </a:xfrm>
          <a:prstGeom prst="snip2Diag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7DC44-8802-1DCA-90A6-2C6FC569A6B7}"/>
              </a:ext>
            </a:extLst>
          </p:cNvPr>
          <p:cNvSpPr/>
          <p:nvPr/>
        </p:nvSpPr>
        <p:spPr>
          <a:xfrm>
            <a:off x="4409846" y="6411773"/>
            <a:ext cx="3372308" cy="446227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C0A0E-3B6A-10A8-4C5C-30BADB6C43D4}"/>
              </a:ext>
            </a:extLst>
          </p:cNvPr>
          <p:cNvSpPr txBox="1"/>
          <p:nvPr/>
        </p:nvSpPr>
        <p:spPr>
          <a:xfrm>
            <a:off x="636002" y="3563011"/>
            <a:ext cx="3372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Eager loading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Учитавање релација унапред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Брже извршење упита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Мање оптерећење система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40D91-EC36-CBD2-0FDC-492BE4BE01E0}"/>
              </a:ext>
            </a:extLst>
          </p:cNvPr>
          <p:cNvSpPr txBox="1"/>
          <p:nvPr/>
        </p:nvSpPr>
        <p:spPr>
          <a:xfrm>
            <a:off x="4409846" y="3563011"/>
            <a:ext cx="337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Observers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Промене над објектима модела могу се пратити у посматрачким класама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покретање додатних активности у тим случајевима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22B75-CD11-2A63-6867-DDAE944AE4DF}"/>
              </a:ext>
            </a:extLst>
          </p:cNvPr>
          <p:cNvSpPr txBox="1"/>
          <p:nvPr/>
        </p:nvSpPr>
        <p:spPr>
          <a:xfrm>
            <a:off x="8183690" y="3563011"/>
            <a:ext cx="3372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friendly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Резултат упита су објекти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Лако превођење у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Погодан за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Block Arc 20">
            <a:extLst>
              <a:ext uri="{FF2B5EF4-FFF2-40B4-BE49-F238E27FC236}">
                <a16:creationId xmlns:a16="http://schemas.microsoft.com/office/drawing/2014/main" id="{215FEE6A-6F41-9237-7343-7E6EFC98D03B}"/>
              </a:ext>
            </a:extLst>
          </p:cNvPr>
          <p:cNvSpPr>
            <a:spLocks noChangeAspect="1"/>
          </p:cNvSpPr>
          <p:nvPr/>
        </p:nvSpPr>
        <p:spPr>
          <a:xfrm rot="10800000">
            <a:off x="5846992" y="2506571"/>
            <a:ext cx="498015" cy="54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FCC15C22-A826-8138-8D02-70B9E5599BA8}"/>
              </a:ext>
            </a:extLst>
          </p:cNvPr>
          <p:cNvSpPr>
            <a:spLocks noChangeAspect="1"/>
          </p:cNvSpPr>
          <p:nvPr/>
        </p:nvSpPr>
        <p:spPr>
          <a:xfrm>
            <a:off x="9150420" y="2056571"/>
            <a:ext cx="1438847" cy="1440000"/>
          </a:xfrm>
          <a:prstGeom prst="snip2Diag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C1E8A564-74ED-E546-5A32-E7B696DB55CE}"/>
              </a:ext>
            </a:extLst>
          </p:cNvPr>
          <p:cNvSpPr>
            <a:spLocks noChangeAspect="1"/>
          </p:cNvSpPr>
          <p:nvPr/>
        </p:nvSpPr>
        <p:spPr>
          <a:xfrm>
            <a:off x="1602730" y="2056571"/>
            <a:ext cx="1438847" cy="1440000"/>
          </a:xfrm>
          <a:prstGeom prst="snip2Diag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7" name="Freeform 55">
            <a:extLst>
              <a:ext uri="{FF2B5EF4-FFF2-40B4-BE49-F238E27FC236}">
                <a16:creationId xmlns:a16="http://schemas.microsoft.com/office/drawing/2014/main" id="{AF31DF7F-5291-E4A7-5954-011CB136688C}"/>
              </a:ext>
            </a:extLst>
          </p:cNvPr>
          <p:cNvSpPr>
            <a:spLocks noChangeAspect="1"/>
          </p:cNvSpPr>
          <p:nvPr/>
        </p:nvSpPr>
        <p:spPr>
          <a:xfrm>
            <a:off x="2211964" y="2506571"/>
            <a:ext cx="220378" cy="540000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76C6481F-1E57-8137-6660-862A12B16272}"/>
              </a:ext>
            </a:extLst>
          </p:cNvPr>
          <p:cNvSpPr>
            <a:spLocks noChangeAspect="1"/>
          </p:cNvSpPr>
          <p:nvPr/>
        </p:nvSpPr>
        <p:spPr>
          <a:xfrm>
            <a:off x="9600210" y="2506571"/>
            <a:ext cx="539265" cy="54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2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6500B-E9F4-4981-6E38-8E2134B61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E4491501-65CB-5ABC-947E-B001BD9E8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28" r="41721"/>
          <a:stretch>
            <a:fillRect/>
          </a:stretch>
        </p:blipFill>
        <p:spPr>
          <a:xfrm>
            <a:off x="9423663" y="-3"/>
            <a:ext cx="3578453" cy="6858000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D2A1F92-180B-CA51-2077-D69EBF81E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03" y="542894"/>
            <a:ext cx="6485585" cy="768085"/>
          </a:xfrm>
        </p:spPr>
        <p:txBody>
          <a:bodyPr/>
          <a:lstStyle/>
          <a:p>
            <a:r>
              <a:rPr lang="sr-Cyrl-RS" altLang="ko-KR" dirty="0">
                <a:solidFill>
                  <a:srgbClr val="FFCE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Мапирање модела</a:t>
            </a:r>
            <a:endParaRPr lang="ko-KR" altLang="en-US" dirty="0">
              <a:solidFill>
                <a:srgbClr val="FFCE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4A33F8-9849-D237-5E2F-6931134E3226}"/>
              </a:ext>
            </a:extLst>
          </p:cNvPr>
          <p:cNvGrpSpPr/>
          <p:nvPr/>
        </p:nvGrpSpPr>
        <p:grpSpPr>
          <a:xfrm>
            <a:off x="782703" y="1962454"/>
            <a:ext cx="2568980" cy="1727479"/>
            <a:chOff x="803640" y="3385771"/>
            <a:chExt cx="2059657" cy="129560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CF594B-8F2F-9144-13DE-90E6A9FB3E4C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користе при масовном попуњавању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Овде се наводе скоро сви атрибути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92191F-9236-B2BC-A33F-C2A2E6EB6933}"/>
                </a:ext>
              </a:extLst>
            </p:cNvPr>
            <p:cNvSpPr txBox="1"/>
            <p:nvPr/>
          </p:nvSpPr>
          <p:spPr>
            <a:xfrm>
              <a:off x="1400529" y="3385771"/>
              <a:ext cx="865880" cy="303029"/>
            </a:xfrm>
            <a:prstGeom prst="snip2DiagRect">
              <a:avLst/>
            </a:prstGeom>
            <a:noFill/>
            <a:ln w="38100">
              <a:solidFill>
                <a:srgbClr val="FFCE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fillable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055E89-6426-37B1-9EE9-55633EECAB3E}"/>
              </a:ext>
            </a:extLst>
          </p:cNvPr>
          <p:cNvGrpSpPr/>
          <p:nvPr/>
        </p:nvGrpSpPr>
        <p:grpSpPr>
          <a:xfrm>
            <a:off x="3663023" y="1962454"/>
            <a:ext cx="2568980" cy="1727479"/>
            <a:chOff x="803640" y="3385771"/>
            <a:chExt cx="2059657" cy="129560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A4DF4C-3E16-1EC5-DEC3-285DA1281489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је могуће уписати, мењати али не и читати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Углавном ауторизациона поља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BD75C9-78C0-D9A3-141F-CEB439684B7A}"/>
                </a:ext>
              </a:extLst>
            </p:cNvPr>
            <p:cNvSpPr txBox="1"/>
            <p:nvPr/>
          </p:nvSpPr>
          <p:spPr>
            <a:xfrm>
              <a:off x="1400528" y="3385771"/>
              <a:ext cx="865880" cy="303029"/>
            </a:xfrm>
            <a:prstGeom prst="snip2DiagRect">
              <a:avLst/>
            </a:prstGeom>
            <a:solidFill>
              <a:srgbClr val="FFCE00"/>
            </a:solidFill>
            <a:ln w="38100">
              <a:solidFill>
                <a:srgbClr val="FFCE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</a:t>
              </a:r>
              <a:endParaRPr lang="ko-KR" altLang="en-US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289975-F92A-0647-50D7-8C9E117BB7F3}"/>
              </a:ext>
            </a:extLst>
          </p:cNvPr>
          <p:cNvGrpSpPr/>
          <p:nvPr/>
        </p:nvGrpSpPr>
        <p:grpSpPr>
          <a:xfrm>
            <a:off x="6543343" y="1931872"/>
            <a:ext cx="2568980" cy="1265618"/>
            <a:chOff x="803640" y="3362835"/>
            <a:chExt cx="2059657" cy="9492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B372C7-0B8B-70D1-D27C-76D99CBDD34B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не смеју користити при масовном попуњавању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B3AB78-E500-4823-AFE9-19C42CA27B06}"/>
                </a:ext>
              </a:extLst>
            </p:cNvPr>
            <p:cNvSpPr txBox="1"/>
            <p:nvPr/>
          </p:nvSpPr>
          <p:spPr>
            <a:xfrm>
              <a:off x="1400527" y="3362835"/>
              <a:ext cx="865880" cy="303029"/>
            </a:xfrm>
            <a:prstGeom prst="snip2DiagRect">
              <a:avLst/>
            </a:prstGeom>
            <a:noFill/>
            <a:ln w="38100">
              <a:solidFill>
                <a:srgbClr val="FFCE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guarded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E9F687-3EAB-0BCC-28EC-F0D46ED9879A}"/>
              </a:ext>
            </a:extLst>
          </p:cNvPr>
          <p:cNvGrpSpPr/>
          <p:nvPr/>
        </p:nvGrpSpPr>
        <p:grpSpPr>
          <a:xfrm>
            <a:off x="782703" y="4310825"/>
            <a:ext cx="2568980" cy="1758059"/>
            <a:chOff x="803640" y="3362835"/>
            <a:chExt cx="2059657" cy="13185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07A440-639D-C0A3-803C-07E9319C866F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чију вредност у бази чувамо у другом типу података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Дефинише у који тип претворити вредност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26757F-1A28-C521-9D9C-3EA648DE14CE}"/>
                </a:ext>
              </a:extLst>
            </p:cNvPr>
            <p:cNvSpPr txBox="1"/>
            <p:nvPr/>
          </p:nvSpPr>
          <p:spPr>
            <a:xfrm>
              <a:off x="1400529" y="3362835"/>
              <a:ext cx="865880" cy="302400"/>
            </a:xfrm>
            <a:prstGeom prst="snip2DiagRect">
              <a:avLst/>
            </a:prstGeom>
            <a:solidFill>
              <a:srgbClr val="FFCE00"/>
            </a:solidFill>
            <a:ln w="38100">
              <a:solidFill>
                <a:srgbClr val="FFCE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casts</a:t>
              </a:r>
              <a:endParaRPr lang="ko-KR" altLang="en-US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034450-1B5D-7BDD-AF9E-953C1C260E63}"/>
              </a:ext>
            </a:extLst>
          </p:cNvPr>
          <p:cNvGrpSpPr/>
          <p:nvPr/>
        </p:nvGrpSpPr>
        <p:grpSpPr>
          <a:xfrm>
            <a:off x="3663023" y="4310826"/>
            <a:ext cx="2568980" cy="2004280"/>
            <a:chOff x="803640" y="3362835"/>
            <a:chExt cx="2059657" cy="15032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0B3C13-3E49-36A9-B7DF-1DF0C4FF3633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117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не чувају у бази података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Сложени подаци који се изводе, израчунавају од простих које чувамо у бази података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2852C-3BAE-6A6E-BD55-A3941ECE4033}"/>
                </a:ext>
              </a:extLst>
            </p:cNvPr>
            <p:cNvSpPr txBox="1"/>
            <p:nvPr/>
          </p:nvSpPr>
          <p:spPr>
            <a:xfrm>
              <a:off x="1400528" y="3362835"/>
              <a:ext cx="865880" cy="303029"/>
            </a:xfrm>
            <a:prstGeom prst="snip2DiagRect">
              <a:avLst/>
            </a:prstGeom>
            <a:noFill/>
            <a:ln w="38100">
              <a:solidFill>
                <a:srgbClr val="FFCE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appends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024DBC-1756-CF59-A9BD-CD678124AD70}"/>
              </a:ext>
            </a:extLst>
          </p:cNvPr>
          <p:cNvGrpSpPr/>
          <p:nvPr/>
        </p:nvGrpSpPr>
        <p:grpSpPr>
          <a:xfrm>
            <a:off x="6543343" y="4310827"/>
            <a:ext cx="2568980" cy="1758060"/>
            <a:chOff x="803640" y="3362835"/>
            <a:chExt cx="2059657" cy="13185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66012B-A1B1-7CD1-0F58-3E32E227E00F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Име табеле која чува поља овог модела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 конвенцији је име табеле име модела у множини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3A97D0-E61F-775F-38E8-A6F36E7B9ADD}"/>
                </a:ext>
              </a:extLst>
            </p:cNvPr>
            <p:cNvSpPr txBox="1"/>
            <p:nvPr/>
          </p:nvSpPr>
          <p:spPr>
            <a:xfrm>
              <a:off x="1400527" y="3362835"/>
              <a:ext cx="865880" cy="303029"/>
            </a:xfrm>
            <a:prstGeom prst="snip2DiagRect">
              <a:avLst/>
            </a:prstGeom>
            <a:solidFill>
              <a:srgbClr val="FFCE00"/>
            </a:solidFill>
            <a:ln w="38100">
              <a:solidFill>
                <a:srgbClr val="FFCE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endParaRPr lang="ko-KR" altLang="en-US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27CAEAC-44A4-4121-7C09-853D60388684}"/>
              </a:ext>
            </a:extLst>
          </p:cNvPr>
          <p:cNvSpPr/>
          <p:nvPr/>
        </p:nvSpPr>
        <p:spPr>
          <a:xfrm rot="5400000">
            <a:off x="-705920" y="705915"/>
            <a:ext cx="1843433" cy="431597"/>
          </a:xfrm>
          <a:prstGeom prst="rect">
            <a:avLst/>
          </a:prstGeom>
          <a:solidFill>
            <a:srgbClr val="FFCE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509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A38E-2185-19ED-1B36-ACD5205F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C6A5-33D2-11D7-285B-F125941E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АПЛИКАЦИЈЕ</a:t>
            </a:r>
          </a:p>
        </p:txBody>
      </p:sp>
    </p:spTree>
    <p:extLst>
      <p:ext uri="{BB962C8B-B14F-4D97-AF65-F5344CB8AC3E}">
        <p14:creationId xmlns:p14="http://schemas.microsoft.com/office/powerpoint/2010/main" val="18982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4746674" y="759560"/>
            <a:ext cx="2698650" cy="5305440"/>
            <a:chOff x="3539504" y="1780491"/>
            <a:chExt cx="2156062" cy="42387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59834" y="5753081"/>
                <a:ext cx="150159" cy="16275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C79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3C79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Round Same Side Corner Rectangle 8">
              <a:extLst>
                <a:ext uri="{FF2B5EF4-FFF2-40B4-BE49-F238E27FC236}">
                  <a16:creationId xmlns:a16="http://schemas.microsoft.com/office/drawing/2014/main" id="{576C92BD-C3B2-4CF7-8D3A-B8E98015DAC5}"/>
                </a:ext>
              </a:extLst>
            </p:cNvPr>
            <p:cNvSpPr/>
            <p:nvPr/>
          </p:nvSpPr>
          <p:spPr>
            <a:xfrm rot="10800000">
              <a:off x="4292838" y="3269601"/>
              <a:ext cx="216567" cy="2023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C2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359B4-40C5-4629-A022-6803E914D766}"/>
                </a:ext>
              </a:extLst>
            </p:cNvPr>
            <p:cNvGrpSpPr/>
            <p:nvPr/>
          </p:nvGrpSpPr>
          <p:grpSpPr>
            <a:xfrm>
              <a:off x="3988385" y="1780491"/>
              <a:ext cx="734722" cy="3510488"/>
              <a:chOff x="3704616" y="1803289"/>
              <a:chExt cx="622001" cy="2971911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2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500552-B00E-46A7-98C2-AA09DD86C0BA}"/>
                  </a:ext>
                </a:extLst>
              </p:cNvPr>
              <p:cNvSpPr/>
              <p:nvPr/>
            </p:nvSpPr>
            <p:spPr>
              <a:xfrm>
                <a:off x="3704616" y="180328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FF2D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76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F5A3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1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C630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A1FB580C-C9FE-6DA4-9EEA-28F5D1AB05B3}"/>
              </a:ext>
            </a:extLst>
          </p:cNvPr>
          <p:cNvSpPr/>
          <p:nvPr/>
        </p:nvSpPr>
        <p:spPr>
          <a:xfrm>
            <a:off x="5016927" y="2193877"/>
            <a:ext cx="851703" cy="851702"/>
          </a:xfrm>
          <a:prstGeom prst="ellipse">
            <a:avLst/>
          </a:prstGeom>
          <a:solidFill>
            <a:schemeClr val="bg1"/>
          </a:solidFill>
          <a:ln w="152400">
            <a:gradFill flip="none" rotWithShape="1">
              <a:gsLst>
                <a:gs pos="0">
                  <a:srgbClr val="F2024E"/>
                </a:gs>
                <a:gs pos="100000">
                  <a:srgbClr val="AF26F9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DD88FB-EE4F-401D-8747-772A918197D8}"/>
              </a:ext>
            </a:extLst>
          </p:cNvPr>
          <p:cNvGrpSpPr/>
          <p:nvPr/>
        </p:nvGrpSpPr>
        <p:grpSpPr>
          <a:xfrm>
            <a:off x="7649911" y="2735450"/>
            <a:ext cx="3852000" cy="1365780"/>
            <a:chOff x="395534" y="3706668"/>
            <a:chExt cx="3972999" cy="13657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8BA5E-EB60-4A42-88AA-4391F15B6FC5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Нерелациона база података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Redis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D4C983-769E-4C2E-B8F3-5EBD1EB24F0F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Једноставна за имплементирање са начином чувања по кључ вредност принципу, коришћена за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чување краткорочно потребних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57755-0C17-4AC4-99E0-5B1C1DCDBC23}"/>
              </a:ext>
            </a:extLst>
          </p:cNvPr>
          <p:cNvGrpSpPr/>
          <p:nvPr/>
        </p:nvGrpSpPr>
        <p:grpSpPr>
          <a:xfrm>
            <a:off x="7382483" y="1081108"/>
            <a:ext cx="3852000" cy="1365780"/>
            <a:chOff x="395534" y="3706668"/>
            <a:chExt cx="3972999" cy="13657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C5D58-FE96-4F5E-9CC6-E9CC0F375512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Релациона база података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MySQL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Најпознатији управљачки систем релационих база података са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ACID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трансакцијама, коришћен као главна база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0DD5F-9666-48EA-98EF-56A713EB3E5C}"/>
              </a:ext>
            </a:extLst>
          </p:cNvPr>
          <p:cNvGrpSpPr/>
          <p:nvPr/>
        </p:nvGrpSpPr>
        <p:grpSpPr>
          <a:xfrm>
            <a:off x="966123" y="2057070"/>
            <a:ext cx="3852000" cy="1119559"/>
            <a:chOff x="395534" y="3706668"/>
            <a:chExt cx="3972999" cy="111955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E82278-47C2-4EBA-A309-9C29FE4C08E2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Радно окружење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Angular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E0391-18C3-4B18-AB79-7518BA737E7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Frontend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радно окружење које користи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TypeScript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програмски језик, омогућило је адаптирајући дизајн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9E3CBB-A836-4CC6-A157-F3DF9D91BF74}"/>
              </a:ext>
            </a:extLst>
          </p:cNvPr>
          <p:cNvGrpSpPr/>
          <p:nvPr/>
        </p:nvGrpSpPr>
        <p:grpSpPr>
          <a:xfrm>
            <a:off x="1255966" y="504438"/>
            <a:ext cx="3852000" cy="1365780"/>
            <a:chOff x="395534" y="3706668"/>
            <a:chExt cx="3972999" cy="13657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43C039-8044-4211-9EFB-869B82B3690B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Радно окружење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Laravel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2732B9-17AA-4FE5-94D9-5085E2493A8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Backend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радно окружење које користи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PHP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програмски језик, коришћен са објектно релационим мапером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Eloquent ORM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94604-DCE9-471D-9F05-FFD5F30A1A32}"/>
              </a:ext>
            </a:extLst>
          </p:cNvPr>
          <p:cNvGrpSpPr/>
          <p:nvPr/>
        </p:nvGrpSpPr>
        <p:grpSpPr>
          <a:xfrm>
            <a:off x="690088" y="3454475"/>
            <a:ext cx="3852000" cy="1119559"/>
            <a:chOff x="395534" y="3706668"/>
            <a:chExt cx="3972999" cy="11195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0CF918-9ABB-4A10-AA6B-2A8C9F8EE409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WebSocket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3A9B-E080-4DE4-BD27-3D68EDF8FFE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Двосмерна комуникација система, коришћен за пренос података у реалном времену са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backend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-а на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frontend</a:t>
              </a: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3EC1B80-A4E4-B233-4830-618B45BF379A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A logo with a dolphin&#10;&#10;AI-generated content may be incorrect.">
            <a:extLst>
              <a:ext uri="{FF2B5EF4-FFF2-40B4-BE49-F238E27FC236}">
                <a16:creationId xmlns:a16="http://schemas.microsoft.com/office/drawing/2014/main" id="{DF4DA430-24EA-F964-A57F-F2E69BF3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5" b="95676" l="3309" r="99265">
                        <a14:foregroundMark x1="17279" y1="62703" x2="17279" y2="62703"/>
                        <a14:foregroundMark x1="4044" y1="61622" x2="4044" y2="61622"/>
                        <a14:foregroundMark x1="29044" y1="75135" x2="29044" y2="75135"/>
                        <a14:foregroundMark x1="30147" y1="95676" x2="30147" y2="95676"/>
                        <a14:foregroundMark x1="45221" y1="63243" x2="45221" y2="63243"/>
                        <a14:foregroundMark x1="82353" y1="69730" x2="82353" y2="69730"/>
                        <a14:foregroundMark x1="68015" y1="41622" x2="68015" y2="41622"/>
                        <a14:foregroundMark x1="78309" y1="12432" x2="78309" y2="12432"/>
                        <a14:foregroundMark x1="66912" y1="4865" x2="66912" y2="4865"/>
                        <a14:foregroundMark x1="91544" y1="49189" x2="91544" y2="49189"/>
                        <a14:foregroundMark x1="96691" y1="47027" x2="96691" y2="47027"/>
                        <a14:foregroundMark x1="70956" y1="60000" x2="70956" y2="60000"/>
                        <a14:foregroundMark x1="96691" y1="87568" x2="96691" y2="87568"/>
                        <a14:foregroundMark x1="94853" y1="88108" x2="94853" y2="88108"/>
                        <a14:foregroundMark x1="94853" y1="88649" x2="94485" y2="88649"/>
                        <a14:foregroundMark x1="99265" y1="89189" x2="95956" y2="88649"/>
                        <a14:foregroundMark x1="68750" y1="11351" x2="68750" y2="11351"/>
                        <a14:foregroundMark x1="95588" y1="87568" x2="95588" y2="87568"/>
                        <a14:foregroundMark x1="95221" y1="87568" x2="95588" y2="88649"/>
                        <a14:backgroundMark x1="53309" y1="29189" x2="53309" y2="29189"/>
                        <a14:backgroundMark x1="56250" y1="14595" x2="54044" y2="7568"/>
                        <a14:backgroundMark x1="67647" y1="11892" x2="68015" y2="14595"/>
                        <a14:backgroundMark x1="78676" y1="9730" x2="79412" y2="11351"/>
                        <a14:backgroundMark x1="92647" y1="38378" x2="93750" y2="40000"/>
                        <a14:backgroundMark x1="96324" y1="88649" x2="96324" y2="88649"/>
                        <a14:backgroundMark x1="95956" y1="88649" x2="95956" y2="88649"/>
                        <a14:backgroundMark x1="95956" y1="89189" x2="95956" y2="89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10" y="1763998"/>
            <a:ext cx="450596" cy="30647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43CA0B4-9CE2-C18C-8CDB-1377AC4FD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4175" y="3086555"/>
            <a:ext cx="450596" cy="450596"/>
          </a:xfrm>
          <a:prstGeom prst="rect">
            <a:avLst/>
          </a:prstGeom>
        </p:spPr>
      </p:pic>
      <p:pic>
        <p:nvPicPr>
          <p:cNvPr id="50" name="Picture 49" descr="A red line art of a letter u&#10;&#10;AI-generated content may be incorrect.">
            <a:extLst>
              <a:ext uri="{FF2B5EF4-FFF2-40B4-BE49-F238E27FC236}">
                <a16:creationId xmlns:a16="http://schemas.microsoft.com/office/drawing/2014/main" id="{24D71A7C-36FE-85E2-3306-D6D962D74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14018" r="28378" b="11371"/>
          <a:stretch>
            <a:fillRect/>
          </a:stretch>
        </p:blipFill>
        <p:spPr>
          <a:xfrm>
            <a:off x="5520187" y="943483"/>
            <a:ext cx="450596" cy="507175"/>
          </a:xfrm>
          <a:prstGeom prst="rect">
            <a:avLst/>
          </a:prstGeom>
        </p:spPr>
      </p:pic>
      <p:pic>
        <p:nvPicPr>
          <p:cNvPr id="52" name="Picture 51" descr="A green and white circle with a logo&#10;&#10;AI-generated content may be incorrect.">
            <a:extLst>
              <a:ext uri="{FF2B5EF4-FFF2-40B4-BE49-F238E27FC236}">
                <a16:creationId xmlns:a16="http://schemas.microsoft.com/office/drawing/2014/main" id="{269B9D33-046C-1A7A-CE13-624C24FCE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74" y="3778434"/>
            <a:ext cx="450596" cy="450596"/>
          </a:xfrm>
          <a:prstGeom prst="rect">
            <a:avLst/>
          </a:prstGeom>
        </p:spPr>
      </p:pic>
      <p:pic>
        <p:nvPicPr>
          <p:cNvPr id="57" name="Picture 56" descr="A white car on a black background&#10;&#10;AI-generated content may be incorrect.">
            <a:extLst>
              <a:ext uri="{FF2B5EF4-FFF2-40B4-BE49-F238E27FC236}">
                <a16:creationId xmlns:a16="http://schemas.microsoft.com/office/drawing/2014/main" id="{4CF5C125-D383-7E8F-6CC8-358A99D8C5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74" y="5951882"/>
            <a:ext cx="3058862" cy="795929"/>
          </a:xfrm>
          <a:prstGeom prst="rect">
            <a:avLst/>
          </a:prstGeom>
        </p:spPr>
      </p:pic>
      <p:pic>
        <p:nvPicPr>
          <p:cNvPr id="44" name="Picture 43" descr="A logo with a hexagon and a letter&#10;&#10;AI-generated content may be incorrect.">
            <a:extLst>
              <a:ext uri="{FF2B5EF4-FFF2-40B4-BE49-F238E27FC236}">
                <a16:creationId xmlns:a16="http://schemas.microsoft.com/office/drawing/2014/main" id="{E23C42D0-D24F-CBDE-397B-AC2880EF41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94" y="2391552"/>
            <a:ext cx="450596" cy="4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7D1944-F634-2CD3-698A-16F91FA2A53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070697"/>
            <a:ext cx="3600000" cy="3600000"/>
          </a:xfrm>
          <a:prstGeom prst="rect">
            <a:avLst/>
          </a:prstGeom>
          <a:noFill/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14BE4A2-FEC9-78F0-2AE3-CBD3095A0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889" y="1070697"/>
            <a:ext cx="3600000" cy="36000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>
              <a:spcAft>
                <a:spcPts val="300"/>
              </a:spcAft>
              <a:buNone/>
            </a:pP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&lt;?php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namespace App\Models;</a:t>
            </a:r>
            <a:endParaRPr sz="800" kern="10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  <a:buNone/>
            </a:pP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sz="800" kern="10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  <a:buNone/>
            </a:pP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en-U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Illuminate\Database\Eloquent\Factories\HasFactory;</a:t>
            </a:r>
          </a:p>
          <a:p>
            <a:pPr>
              <a:spcAft>
                <a:spcPts val="300"/>
              </a:spcAft>
              <a:buNone/>
            </a:pP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sz="800" kern="10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  <a:buNone/>
            </a:pP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 Ride extends Model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use HasFactory;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 $fillable = [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'request_time',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'start_location’,</a:t>
            </a:r>
            <a:endParaRPr lang="en-US" sz="800" kern="10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  <a:buNone/>
            </a:pPr>
            <a:r>
              <a:rPr lang="en-U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‘start_log’,</a:t>
            </a:r>
          </a:p>
          <a:p>
            <a:pPr>
              <a:spcAft>
                <a:spcPts val="300"/>
              </a:spcAft>
              <a:buNone/>
            </a:pPr>
            <a:r>
              <a:rPr lang="en-US" sz="800" kern="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‘start_lng’,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'end_location’,</a:t>
            </a:r>
            <a:endParaRPr lang="en-US" sz="800" kern="10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  <a:buNone/>
            </a:pPr>
            <a:r>
              <a:rPr lang="en-US" sz="800" kern="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‘</a:t>
            </a:r>
            <a:r>
              <a:rPr lang="en-US" sz="800" kern="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end_lat</a:t>
            </a:r>
            <a:r>
              <a:rPr lang="en-US" sz="800" kern="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’,</a:t>
            </a:r>
          </a:p>
          <a:p>
            <a:pPr>
              <a:spcAft>
                <a:spcPts val="300"/>
              </a:spcAft>
              <a:buNone/>
            </a:pPr>
            <a:r>
              <a:rPr lang="en-U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‘</a:t>
            </a:r>
            <a:r>
              <a:rPr lang="en-US" sz="800" kern="10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end_lng</a:t>
            </a:r>
            <a:r>
              <a:rPr lang="en-U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’,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'start_time',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'end_time',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'customer_id',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'driver_id',</a:t>
            </a:r>
            <a:b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];</a:t>
            </a:r>
            <a:endParaRPr lang="en-US" sz="800" kern="10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  <a:buNone/>
            </a:pPr>
            <a:r>
              <a:rPr lang="sr-Cyrl-RS" sz="800" kern="10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800" kern="10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300"/>
              </a:spcAft>
              <a:buNone/>
            </a:pPr>
            <a:r>
              <a:rPr lang="en-US" sz="800" kern="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 $casts = [</a:t>
            </a:r>
            <a:endParaRPr sz="800" kern="10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9" name="Text Placeholder 1">
            <a:extLst>
              <a:ext uri="{FF2B5EF4-FFF2-40B4-BE49-F238E27FC236}">
                <a16:creationId xmlns:a16="http://schemas.microsoft.com/office/drawing/2014/main" id="{2D8FE38D-2B5F-4016-35B7-DBD1F1F365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150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r-Cyrl-RS" altLang="ko-KR" sz="4800" dirty="0">
                <a:solidFill>
                  <a:srgbClr val="FFCE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Кораци мапирања базе података </a:t>
            </a:r>
            <a:endParaRPr lang="ko-KR" altLang="en-US" sz="4800" dirty="0">
              <a:solidFill>
                <a:srgbClr val="FFCE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7F3D53-7E0F-DA07-29BE-DA57AB585045}"/>
              </a:ext>
            </a:extLst>
          </p:cNvPr>
          <p:cNvSpPr txBox="1"/>
          <p:nvPr/>
        </p:nvSpPr>
        <p:spPr>
          <a:xfrm>
            <a:off x="1447990" y="4877037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ЕЕР дијаграм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F4C333-61B8-537B-93DE-36FE0F0D862B}"/>
              </a:ext>
            </a:extLst>
          </p:cNvPr>
          <p:cNvSpPr txBox="1"/>
          <p:nvPr/>
        </p:nvSpPr>
        <p:spPr>
          <a:xfrm>
            <a:off x="5404194" y="4877037"/>
            <a:ext cx="1369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шема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B8C78D3-5E88-BDA5-3814-BF49A1EDA220}"/>
              </a:ext>
            </a:extLst>
          </p:cNvPr>
          <p:cNvSpPr txBox="1"/>
          <p:nvPr/>
        </p:nvSpPr>
        <p:spPr>
          <a:xfrm>
            <a:off x="9033705" y="4877037"/>
            <a:ext cx="2020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ABC2AF4-FF73-7ED7-8621-719AED0CAEB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1" y="1070697"/>
            <a:ext cx="3600000" cy="36000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6BC05D0-C2F8-9760-A826-3042EFAEECBA}"/>
              </a:ext>
            </a:extLst>
          </p:cNvPr>
          <p:cNvSpPr txBox="1"/>
          <p:nvPr/>
        </p:nvSpPr>
        <p:spPr>
          <a:xfrm>
            <a:off x="341111" y="5421932"/>
            <a:ext cx="11669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sr-Cyrl-R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 почиње описом жељених функционалности и дефинисања кључних ентитета система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sr-Cyrl-R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Црта се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EER</a:t>
            </a:r>
            <a:r>
              <a:rPr lang="sr-Cyrl-R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дијаграм који визуализује односе међу дефинисаним ентитетима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sr-Cyrl-R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Дијаграм се специјално дефинисаним корацима преводи у релациони модел који описује табеле и кључеве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sr-Cyrl-R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Релациони модел се мапира у објектно оријентисане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sr-Cyrl-R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моделе, где је јасно видљива структура објекта, типови података и релациони односи</a:t>
            </a:r>
            <a:endParaRPr lang="LID4096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DAB80BE-99B7-6662-72E0-994579D28CB0}"/>
              </a:ext>
            </a:extLst>
          </p:cNvPr>
          <p:cNvSpPr/>
          <p:nvPr/>
        </p:nvSpPr>
        <p:spPr>
          <a:xfrm rot="5400000">
            <a:off x="1971031" y="6464808"/>
            <a:ext cx="340157" cy="446227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6551486-A089-A645-8B79-7EFC3D3CD8A6}"/>
              </a:ext>
            </a:extLst>
          </p:cNvPr>
          <p:cNvSpPr/>
          <p:nvPr/>
        </p:nvSpPr>
        <p:spPr>
          <a:xfrm rot="5400000">
            <a:off x="5919046" y="6464808"/>
            <a:ext cx="340157" cy="446227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DA66741-864F-9AAC-5F0E-2FD60F938437}"/>
              </a:ext>
            </a:extLst>
          </p:cNvPr>
          <p:cNvSpPr/>
          <p:nvPr/>
        </p:nvSpPr>
        <p:spPr>
          <a:xfrm rot="5400000">
            <a:off x="9880812" y="6464807"/>
            <a:ext cx="340157" cy="446227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3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77DD-4D18-682E-568F-05DED0EC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CD6-5C79-8043-8399-C8BD6247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 АПЛИКАЦИЈЕ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4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1E88B-4875-9621-902E-39265E3D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E074-69B1-4F18-E26A-FFADDD12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9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41C59F6-296C-47CC-1967-1CF69117A9AE}"/>
              </a:ext>
            </a:extLst>
          </p:cNvPr>
          <p:cNvSpPr/>
          <p:nvPr/>
        </p:nvSpPr>
        <p:spPr>
          <a:xfrm>
            <a:off x="522516" y="5157853"/>
            <a:ext cx="1666800" cy="1193007"/>
          </a:xfrm>
          <a:prstGeom prst="rtTriangle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C9EF7-2581-42BE-5760-CA626BCF2D5D}"/>
              </a:ext>
            </a:extLst>
          </p:cNvPr>
          <p:cNvSpPr txBox="1"/>
          <p:nvPr/>
        </p:nvSpPr>
        <p:spPr>
          <a:xfrm>
            <a:off x="1355917" y="5231132"/>
            <a:ext cx="1850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ПРЕГЛЕД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AD1C93A-4B76-8E28-3890-6ADCC25155CC}"/>
              </a:ext>
            </a:extLst>
          </p:cNvPr>
          <p:cNvSpPr/>
          <p:nvPr/>
        </p:nvSpPr>
        <p:spPr>
          <a:xfrm flipH="1">
            <a:off x="551252" y="1"/>
            <a:ext cx="14586829" cy="6859267"/>
          </a:xfrm>
          <a:custGeom>
            <a:avLst/>
            <a:gdLst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6829" h="6842335">
                <a:moveTo>
                  <a:pt x="0" y="6842335"/>
                </a:moveTo>
                <a:lnTo>
                  <a:pt x="6892216" y="0"/>
                </a:lnTo>
                <a:lnTo>
                  <a:pt x="14586829" y="0"/>
                </a:lnTo>
                <a:lnTo>
                  <a:pt x="7694613" y="6842335"/>
                </a:lnTo>
                <a:lnTo>
                  <a:pt x="0" y="6842335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  <a14:imgEffect>
                        <a14:brightnessContrast bright="-8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1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FD983-45FE-FF6D-759B-B78A23AE1CBC}"/>
              </a:ext>
            </a:extLst>
          </p:cNvPr>
          <p:cNvSpPr txBox="1"/>
          <p:nvPr/>
        </p:nvSpPr>
        <p:spPr>
          <a:xfrm>
            <a:off x="3651615" y="209477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0802A-8804-1654-736C-06E463CBD04B}"/>
              </a:ext>
            </a:extLst>
          </p:cNvPr>
          <p:cNvSpPr txBox="1"/>
          <p:nvPr/>
        </p:nvSpPr>
        <p:spPr>
          <a:xfrm>
            <a:off x="4419707" y="286576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21774-6CB8-5705-3CBB-411FBA990689}"/>
              </a:ext>
            </a:extLst>
          </p:cNvPr>
          <p:cNvSpPr txBox="1"/>
          <p:nvPr/>
        </p:nvSpPr>
        <p:spPr>
          <a:xfrm>
            <a:off x="5182824" y="3631127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АПЛИКАЦИЈЕ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A9A5A-6129-B7AD-4CEA-11E9B02D7F13}"/>
              </a:ext>
            </a:extLst>
          </p:cNvPr>
          <p:cNvSpPr txBox="1"/>
          <p:nvPr/>
        </p:nvSpPr>
        <p:spPr>
          <a:xfrm>
            <a:off x="5949588" y="4402116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АПЛИКАЦИЈЕ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2FC12-A378-D2F6-F694-C8F294A1CBD7}"/>
              </a:ext>
            </a:extLst>
          </p:cNvPr>
          <p:cNvSpPr txBox="1"/>
          <p:nvPr/>
        </p:nvSpPr>
        <p:spPr>
          <a:xfrm>
            <a:off x="6737784" y="5173105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875FA9-5784-325A-B84D-238FB86EF680}"/>
              </a:ext>
            </a:extLst>
          </p:cNvPr>
          <p:cNvSpPr txBox="1"/>
          <p:nvPr/>
        </p:nvSpPr>
        <p:spPr>
          <a:xfrm>
            <a:off x="2884684" y="1323785"/>
            <a:ext cx="66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</a:p>
        </p:txBody>
      </p:sp>
    </p:spTree>
    <p:extLst>
      <p:ext uri="{BB962C8B-B14F-4D97-AF65-F5344CB8AC3E}">
        <p14:creationId xmlns:p14="http://schemas.microsoft.com/office/powerpoint/2010/main" val="685768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3" descr="A yellow taxi sign on a car roof&#10;&#10;AI-generated content may be incorrect.">
            <a:extLst>
              <a:ext uri="{FF2B5EF4-FFF2-40B4-BE49-F238E27FC236}">
                <a16:creationId xmlns:a16="http://schemas.microsoft.com/office/drawing/2014/main" id="{B19F4EE8-3521-B6BF-E6DF-9EC1FE1F6D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  <a14:imgEffect>
                      <a14:brightnessContrast bright="-5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1" r="18071"/>
          <a:stretch>
            <a:fillRect/>
          </a:stretch>
        </p:blipFill>
        <p:spPr>
          <a:xfrm>
            <a:off x="0" y="0"/>
            <a:ext cx="5859903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31A210-7E86-4B33-72B0-232D2B607CFC}"/>
              </a:ext>
            </a:extLst>
          </p:cNvPr>
          <p:cNvSpPr txBox="1"/>
          <p:nvPr/>
        </p:nvSpPr>
        <p:spPr>
          <a:xfrm>
            <a:off x="6096000" y="674400"/>
            <a:ext cx="570653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SzPct val="150000"/>
              <a:buBlip>
                <a:blip r:embed="rId4"/>
              </a:buBlip>
            </a:pP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Релациони модел базе података омогућава стварање комплексне и конзистентне структуре података</a:t>
            </a:r>
          </a:p>
          <a:p>
            <a:pPr marL="285750" indent="-285750" algn="just">
              <a:buSzPct val="150000"/>
              <a:buBlip>
                <a:blip r:embed="rId4"/>
              </a:buBlip>
            </a:pPr>
            <a:endParaRPr lang="sr-Cyrl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150000"/>
              <a:buBlip>
                <a:blip r:embed="rId4"/>
              </a:buBlip>
            </a:pP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 преводи релациону структуру у објектну, разумљиву програмским језицима</a:t>
            </a:r>
          </a:p>
          <a:p>
            <a:pPr marL="285750" indent="-285750" algn="just">
              <a:buSzPct val="150000"/>
              <a:buBlip>
                <a:blip r:embed="rId4"/>
              </a:buBlip>
            </a:pPr>
            <a:endParaRPr lang="sr-Cyrl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150000"/>
              <a:buBlip>
                <a:blip r:embed="rId4"/>
              </a:buBlip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многоме убрзава развој и олакшава рад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са базом података</a:t>
            </a:r>
          </a:p>
          <a:p>
            <a:pPr marL="285750" indent="-285750" algn="just">
              <a:buSzPct val="150000"/>
              <a:buBlip>
                <a:blip r:embed="rId4"/>
              </a:buBlip>
            </a:pPr>
            <a:endParaRPr lang="sr-Cyrl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150000"/>
              <a:buBlip>
                <a:blip r:embed="rId4"/>
              </a:buBlip>
            </a:pP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Дефинисање класа модела истиче се као највећа предност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-а јер омогућава лак приступ објектима и релационим односима</a:t>
            </a:r>
          </a:p>
          <a:p>
            <a:pPr marL="285750" indent="-285750" algn="just">
              <a:buSzPct val="150000"/>
              <a:buBlip>
                <a:blip r:embed="rId4"/>
              </a:buBlip>
            </a:pPr>
            <a:endParaRPr lang="sr-Cyrl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150000"/>
              <a:buBlip>
                <a:blip r:embed="rId4"/>
              </a:buBlip>
            </a:pP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Управљање прибављањем података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eager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</a:t>
            </a: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начин прибављања) је кључна ставка у раду са класама модела јер се тиме оптимизују перформансе и избегава вршење непотребних упита</a:t>
            </a:r>
          </a:p>
          <a:p>
            <a:pPr marL="285750" indent="-285750" algn="just">
              <a:buSzPct val="150000"/>
              <a:buBlip>
                <a:blip r:embed="rId4"/>
              </a:buBlip>
            </a:pPr>
            <a:endParaRPr lang="sr-Cyrl-R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150000"/>
              <a:buBlip>
                <a:blip r:embed="rId4"/>
              </a:buBlip>
            </a:pPr>
            <a:r>
              <a:rPr lang="sr-Cyrl-R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Одлична званична документација и велика активна заједница програмера која често пише блогове, своја искуства, проблеме и решења у многоме доприноси приликом развоја апликација у радном окружењу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3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05422F-0EF7-49BD-823F-493BE38482E3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35B1D-4D67-744E-9221-1412817AA82B}"/>
              </a:ext>
            </a:extLst>
          </p:cNvPr>
          <p:cNvGrpSpPr/>
          <p:nvPr/>
        </p:nvGrpSpPr>
        <p:grpSpPr>
          <a:xfrm>
            <a:off x="1113490" y="734986"/>
            <a:ext cx="3921998" cy="5576040"/>
            <a:chOff x="1105009" y="665240"/>
            <a:chExt cx="3688534" cy="524411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8EB772-113C-9239-21E7-1F1945AB1E8C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rgbClr val="FFCE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AB7D11-5CA5-EAA6-A666-44C6C097059E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42ABFAA-118A-B31A-EA86-92B30097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6" y="2634493"/>
            <a:ext cx="6096004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ПИТАЊА?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45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380FAC7-5C1F-FA25-F5B8-20D67D880D18}"/>
              </a:ext>
            </a:extLst>
          </p:cNvPr>
          <p:cNvSpPr txBox="1">
            <a:spLocks/>
          </p:cNvSpPr>
          <p:nvPr/>
        </p:nvSpPr>
        <p:spPr>
          <a:xfrm>
            <a:off x="6080169" y="2766218"/>
            <a:ext cx="15508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2BAC14-092D-BEDF-530B-08764A12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ЖЊИ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1EFC9-D42F-DAE5-EE1F-B8120D6EED7F}"/>
              </a:ext>
            </a:extLst>
          </p:cNvPr>
          <p:cNvGrpSpPr/>
          <p:nvPr/>
        </p:nvGrpSpPr>
        <p:grpSpPr>
          <a:xfrm rot="1080000">
            <a:off x="5858932" y="252764"/>
            <a:ext cx="2581200" cy="1094004"/>
            <a:chOff x="2855642" y="1729428"/>
            <a:chExt cx="6480725" cy="2748096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C5B88D23-1AE2-DEAE-2C59-19547E49055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5DA8B305-0513-52F6-990D-5649FFFBB691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F59C305A-0118-4470-1FB7-B99C45F76514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40B7B5-6004-F780-9BBF-9A045357AB3D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C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16322E-C759-515A-8E7D-B0D8301DC1A6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CE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5833C20-330A-F3DB-DD9F-FC8F6F10878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rgbClr val="FF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00CCF8-64D3-52AF-5D2A-08557C89CD3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rgbClr val="FF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BCBD73-0F6D-1FC2-4DCA-2A1E883F3C04}"/>
              </a:ext>
            </a:extLst>
          </p:cNvPr>
          <p:cNvSpPr txBox="1">
            <a:spLocks/>
          </p:cNvSpPr>
          <p:nvPr/>
        </p:nvSpPr>
        <p:spPr>
          <a:xfrm>
            <a:off x="6080169" y="2766219"/>
            <a:ext cx="15508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077-6F3A-135B-F750-8E944DF3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5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1AB35E-D351-6BBD-B20B-189CAFDA9095}"/>
              </a:ext>
            </a:extLst>
          </p:cNvPr>
          <p:cNvSpPr/>
          <p:nvPr/>
        </p:nvSpPr>
        <p:spPr>
          <a:xfrm>
            <a:off x="0" y="1"/>
            <a:ext cx="12192000" cy="2370722"/>
          </a:xfrm>
          <a:prstGeom prst="rect">
            <a:avLst/>
          </a:prstGeom>
          <a:solidFill>
            <a:srgbClr val="FFCE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10111C-41D0-71C5-53C6-698BCC48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5414"/>
            <a:ext cx="5633315" cy="3427171"/>
          </a:xfrm>
          <a:prstGeom prst="roundRect">
            <a:avLst>
              <a:gd name="adj" fmla="val 7062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07CCDD-9E48-CE04-D519-27F8BB599A7B}"/>
              </a:ext>
            </a:extLst>
          </p:cNvPr>
          <p:cNvSpPr txBox="1"/>
          <p:nvPr/>
        </p:nvSpPr>
        <p:spPr>
          <a:xfrm>
            <a:off x="1256622" y="1096976"/>
            <a:ext cx="4661186" cy="873467"/>
          </a:xfrm>
          <a:prstGeom prst="roundRect">
            <a:avLst>
              <a:gd name="adj" fmla="val 8275"/>
            </a:avLst>
          </a:prstGeom>
          <a:noFill/>
          <a:ln w="28575">
            <a:noFill/>
          </a:ln>
        </p:spPr>
        <p:txBody>
          <a:bodyPr wrap="square" tIns="46800" bIns="46800" rtlCol="0">
            <a:spAutoFit/>
          </a:bodyPr>
          <a:lstStyle/>
          <a:p>
            <a:r>
              <a:rPr lang="sr-Cyrl-R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Савремени живот доводи до константног увећања дигиталног отиска, а количина података расте сразмерно са њиховом комплексношћу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82F477-3075-4814-064D-800633E27630}"/>
              </a:ext>
            </a:extLst>
          </p:cNvPr>
          <p:cNvSpPr/>
          <p:nvPr/>
        </p:nvSpPr>
        <p:spPr>
          <a:xfrm>
            <a:off x="356400" y="4957200"/>
            <a:ext cx="713021" cy="71302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4D8B19-DF93-0827-5720-1B6F46938D5A}"/>
              </a:ext>
            </a:extLst>
          </p:cNvPr>
          <p:cNvSpPr/>
          <p:nvPr/>
        </p:nvSpPr>
        <p:spPr>
          <a:xfrm>
            <a:off x="356400" y="3067200"/>
            <a:ext cx="713021" cy="71302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Oval 21">
            <a:extLst>
              <a:ext uri="{FF2B5EF4-FFF2-40B4-BE49-F238E27FC236}">
                <a16:creationId xmlns:a16="http://schemas.microsoft.com/office/drawing/2014/main" id="{5417A52E-8AE4-4A90-B10D-DEEE7C7B23BB}"/>
              </a:ext>
            </a:extLst>
          </p:cNvPr>
          <p:cNvSpPr>
            <a:spLocks noChangeAspect="1"/>
          </p:cNvSpPr>
          <p:nvPr/>
        </p:nvSpPr>
        <p:spPr>
          <a:xfrm>
            <a:off x="543703" y="5113974"/>
            <a:ext cx="349200" cy="35211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Rounded Rectangle 25">
            <a:extLst>
              <a:ext uri="{FF2B5EF4-FFF2-40B4-BE49-F238E27FC236}">
                <a16:creationId xmlns:a16="http://schemas.microsoft.com/office/drawing/2014/main" id="{0241338F-BBEE-9EE7-8098-9AFB71069D0D}"/>
              </a:ext>
            </a:extLst>
          </p:cNvPr>
          <p:cNvSpPr>
            <a:spLocks noChangeAspect="1"/>
          </p:cNvSpPr>
          <p:nvPr/>
        </p:nvSpPr>
        <p:spPr>
          <a:xfrm>
            <a:off x="543703" y="3295454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7219AC-8ADD-D26C-CCD4-31D2FC95C080}"/>
              </a:ext>
            </a:extLst>
          </p:cNvPr>
          <p:cNvSpPr/>
          <p:nvPr/>
        </p:nvSpPr>
        <p:spPr>
          <a:xfrm>
            <a:off x="357972" y="1177200"/>
            <a:ext cx="713021" cy="71302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5FBB991B-3B3D-AC4C-96E5-4B59C8373BC6}"/>
              </a:ext>
            </a:extLst>
          </p:cNvPr>
          <p:cNvSpPr>
            <a:spLocks noChangeAspect="1"/>
          </p:cNvSpPr>
          <p:nvPr/>
        </p:nvSpPr>
        <p:spPr>
          <a:xfrm flipH="1">
            <a:off x="543600" y="1391910"/>
            <a:ext cx="349200" cy="28806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41342-F44A-79E8-E78B-AF3B1B221683}"/>
              </a:ext>
            </a:extLst>
          </p:cNvPr>
          <p:cNvSpPr txBox="1"/>
          <p:nvPr/>
        </p:nvSpPr>
        <p:spPr>
          <a:xfrm>
            <a:off x="1245938" y="2598977"/>
            <a:ext cx="4662759" cy="1647849"/>
          </a:xfrm>
          <a:prstGeom prst="roundRect">
            <a:avLst>
              <a:gd name="adj" fmla="val 8275"/>
            </a:avLst>
          </a:prstGeom>
          <a:noFill/>
          <a:ln w="28575">
            <a:noFill/>
          </a:ln>
        </p:spPr>
        <p:txBody>
          <a:bodyPr wrap="square" tIns="46800" bIns="46800" rtlCol="0">
            <a:spAutoFit/>
          </a:bodyPr>
          <a:lstStyle/>
          <a:p>
            <a:r>
              <a:rPr lang="sr-Cyrl-RS" sz="1600" dirty="0">
                <a:solidFill>
                  <a:srgbClr val="D4C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Постоји потреба за савременим софтверима који решавају проблем обраде података, а пример таквог софтверског решења је систем за такси услуге који омогућује лако поручивање и прихватања вожњи, праћење у реалном времену преглед историје корисникових акција</a:t>
            </a:r>
            <a:endParaRPr lang="en-US" sz="1600" dirty="0">
              <a:solidFill>
                <a:srgbClr val="D4CAD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692F0-BD02-E31C-0235-EA7DAD705E5F}"/>
              </a:ext>
            </a:extLst>
          </p:cNvPr>
          <p:cNvSpPr txBox="1"/>
          <p:nvPr/>
        </p:nvSpPr>
        <p:spPr>
          <a:xfrm>
            <a:off x="1256725" y="4747913"/>
            <a:ext cx="4662758" cy="1131594"/>
          </a:xfrm>
          <a:prstGeom prst="roundRect">
            <a:avLst>
              <a:gd name="adj" fmla="val 8275"/>
            </a:avLst>
          </a:prstGeom>
          <a:noFill/>
          <a:ln w="28575">
            <a:noFill/>
          </a:ln>
        </p:spPr>
        <p:txBody>
          <a:bodyPr wrap="square" tIns="46800" bIns="46800" rtlCol="0">
            <a:spAutoFit/>
          </a:bodyPr>
          <a:lstStyle/>
          <a:p>
            <a:r>
              <a:rPr lang="sr-Cyrl-RS" sz="1600" dirty="0">
                <a:solidFill>
                  <a:srgbClr val="D4C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израду таквих софтвера користе се модерне технологије чувања, обраде и приказа податка, засноване на </a:t>
            </a:r>
            <a:r>
              <a:rPr lang="en-US" sz="1600" dirty="0">
                <a:solidFill>
                  <a:srgbClr val="D4C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sr-Cyrl-RS" sz="1600" dirty="0">
                <a:solidFill>
                  <a:srgbClr val="D4CAD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програмском језику и релационим базама података</a:t>
            </a:r>
          </a:p>
        </p:txBody>
      </p:sp>
    </p:spTree>
    <p:extLst>
      <p:ext uri="{BB962C8B-B14F-4D97-AF65-F5344CB8AC3E}">
        <p14:creationId xmlns:p14="http://schemas.microsoft.com/office/powerpoint/2010/main" val="85961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D2D08-F9B8-2A60-3140-4E0B8EB11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FEFBA0-E31A-F1B5-B4F5-DCB07D4B5712}"/>
              </a:ext>
            </a:extLst>
          </p:cNvPr>
          <p:cNvGrpSpPr/>
          <p:nvPr/>
        </p:nvGrpSpPr>
        <p:grpSpPr>
          <a:xfrm>
            <a:off x="2232000" y="1581434"/>
            <a:ext cx="7123044" cy="2208245"/>
            <a:chOff x="1894013" y="1707654"/>
            <a:chExt cx="5342283" cy="1656184"/>
          </a:xfrm>
          <a:solidFill>
            <a:srgbClr val="FFCE00"/>
          </a:solid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9AC56D-ABCF-6CC2-79AA-3FEB635A6751}"/>
                </a:ext>
              </a:extLst>
            </p:cNvPr>
            <p:cNvSpPr/>
            <p:nvPr/>
          </p:nvSpPr>
          <p:spPr>
            <a:xfrm>
              <a:off x="1894013" y="1707654"/>
              <a:ext cx="1584176" cy="1584176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58F449-0C00-BA5D-3293-0B81F734D016}"/>
                </a:ext>
              </a:extLst>
            </p:cNvPr>
            <p:cNvSpPr/>
            <p:nvPr/>
          </p:nvSpPr>
          <p:spPr>
            <a:xfrm>
              <a:off x="3425322" y="2271142"/>
              <a:ext cx="263531" cy="457200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F445899-D020-58E8-B5AD-A44E54470794}"/>
                </a:ext>
              </a:extLst>
            </p:cNvPr>
            <p:cNvSpPr/>
            <p:nvPr/>
          </p:nvSpPr>
          <p:spPr>
            <a:xfrm>
              <a:off x="3779913" y="2271142"/>
              <a:ext cx="131765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EA30451-6F75-757B-82A0-3EE556CAB008}"/>
                </a:ext>
              </a:extLst>
            </p:cNvPr>
            <p:cNvSpPr/>
            <p:nvPr/>
          </p:nvSpPr>
          <p:spPr>
            <a:xfrm>
              <a:off x="3425321" y="2313434"/>
              <a:ext cx="3810975" cy="372616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79CE28-EFD7-8D45-2B4D-D83377C779CF}"/>
                </a:ext>
              </a:extLst>
            </p:cNvPr>
            <p:cNvSpPr/>
            <p:nvPr/>
          </p:nvSpPr>
          <p:spPr>
            <a:xfrm>
              <a:off x="5199672" y="2677343"/>
              <a:ext cx="504056" cy="6777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r>
                <a:rPr lang="en-US" altLang="ko-KR" sz="2400" dirty="0">
                  <a:solidFill>
                    <a:srgbClr val="3E3F41"/>
                  </a:solidFill>
                  <a:latin typeface="Arial"/>
                </a:rPr>
                <a:t>P</a:t>
              </a:r>
              <a:endParaRPr lang="ko-KR" altLang="en-US" sz="2400" dirty="0">
                <a:solidFill>
                  <a:srgbClr val="3E3F41"/>
                </a:solidFill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70683-A439-42FC-0DBE-D2EABDFAA6C0}"/>
                </a:ext>
              </a:extLst>
            </p:cNvPr>
            <p:cNvSpPr/>
            <p:nvPr/>
          </p:nvSpPr>
          <p:spPr>
            <a:xfrm>
              <a:off x="5834820" y="2686050"/>
              <a:ext cx="504056" cy="6777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r>
                <a:rPr lang="en-US" altLang="ko-KR" sz="2400" dirty="0">
                  <a:solidFill>
                    <a:srgbClr val="3E3F41"/>
                  </a:solidFill>
                  <a:latin typeface="Arial"/>
                </a:rPr>
                <a:t>H</a:t>
              </a:r>
              <a:endParaRPr lang="ko-KR" altLang="en-US" sz="2400" dirty="0">
                <a:solidFill>
                  <a:srgbClr val="3E3F41"/>
                </a:solidFill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87E4F9-D78F-6EC3-4E36-BD4223416FC7}"/>
                </a:ext>
              </a:extLst>
            </p:cNvPr>
            <p:cNvSpPr/>
            <p:nvPr/>
          </p:nvSpPr>
          <p:spPr>
            <a:xfrm>
              <a:off x="6444209" y="2686050"/>
              <a:ext cx="504056" cy="6777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r>
                <a:rPr lang="en-US" altLang="ko-KR" sz="2400" dirty="0">
                  <a:solidFill>
                    <a:srgbClr val="3E3F41"/>
                  </a:solidFill>
                  <a:latin typeface="Arial"/>
                </a:rPr>
                <a:t>P</a:t>
              </a:r>
              <a:endParaRPr lang="ko-KR" altLang="en-US" sz="2400" dirty="0">
                <a:solidFill>
                  <a:srgbClr val="3E3F41"/>
                </a:solidFill>
                <a:latin typeface="Arial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E76E9-AC65-CF7B-01DA-2431B311C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CE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PHP: Hypertext Preprocessor</a:t>
            </a:r>
            <a:endParaRPr lang="ko-KR" altLang="en-US" dirty="0">
              <a:solidFill>
                <a:srgbClr val="FFCE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0B9FF-3E66-5342-9E89-1D33BBEA9FFB}"/>
              </a:ext>
            </a:extLst>
          </p:cNvPr>
          <p:cNvGrpSpPr/>
          <p:nvPr/>
        </p:nvGrpSpPr>
        <p:grpSpPr>
          <a:xfrm>
            <a:off x="4681237" y="4869163"/>
            <a:ext cx="2813760" cy="1120367"/>
            <a:chOff x="803640" y="3362835"/>
            <a:chExt cx="2059657" cy="8402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8EF19-26F7-E439-AE3B-19847BF93B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Код се не компајлира унапред, већ се редом извршава команда за командом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60B3CF-9FC4-A929-4D49-F32D55EEC22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СКРИПТНИ ЈЕЗИК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86FEE3-242A-CEA6-E409-4DD9142011C4}"/>
              </a:ext>
            </a:extLst>
          </p:cNvPr>
          <p:cNvGrpSpPr/>
          <p:nvPr/>
        </p:nvGrpSpPr>
        <p:grpSpPr>
          <a:xfrm>
            <a:off x="1012380" y="4869163"/>
            <a:ext cx="2813760" cy="1120367"/>
            <a:chOff x="803640" y="3362835"/>
            <a:chExt cx="2059657" cy="8402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10ACD3-DE23-5072-C235-B9A17677949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Карактеристика која је програмском језику донела 8 главних верзија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F78EAB-2E10-2D46-908F-0D8B8AF8213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OPEN SOURCE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EA5D51-C9FE-EBF6-AF4C-39ED5F44DF72}"/>
              </a:ext>
            </a:extLst>
          </p:cNvPr>
          <p:cNvGrpSpPr/>
          <p:nvPr/>
        </p:nvGrpSpPr>
        <p:grpSpPr>
          <a:xfrm>
            <a:off x="8350093" y="4869162"/>
            <a:ext cx="2813760" cy="1366588"/>
            <a:chOff x="803640" y="3362835"/>
            <a:chExt cx="2059657" cy="10249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9BA17F-D53F-1F92-7E12-5B1B2C2BAF8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функција, ресурса и осталих компоненти повезаних ради лакшег и бржег развоја апликација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E909F5-2B66-1F51-2731-998AE39C43A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РАДНА ОКРУЖЕЊА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ight Triangle 17">
            <a:extLst>
              <a:ext uri="{FF2B5EF4-FFF2-40B4-BE49-F238E27FC236}">
                <a16:creationId xmlns:a16="http://schemas.microsoft.com/office/drawing/2014/main" id="{75BE1040-62BA-D2C9-0FB6-295B6148281E}"/>
              </a:ext>
            </a:extLst>
          </p:cNvPr>
          <p:cNvSpPr>
            <a:spLocks noChangeAspect="1"/>
          </p:cNvSpPr>
          <p:nvPr/>
        </p:nvSpPr>
        <p:spPr>
          <a:xfrm>
            <a:off x="3494272" y="1665913"/>
            <a:ext cx="718765" cy="1019643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295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370" y="432000"/>
            <a:ext cx="5084059" cy="59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8856" y="937617"/>
            <a:ext cx="3889829" cy="1359683"/>
            <a:chOff x="2113657" y="4283314"/>
            <a:chExt cx="3647460" cy="1019762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8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сличних ентитета из реалног света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Колоне дефинишу особине, а сваки ред опис по једног ентитета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Табеле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32005" y="2660678"/>
            <a:ext cx="3840044" cy="1113463"/>
            <a:chOff x="2113657" y="4283314"/>
            <a:chExt cx="3647460" cy="835097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Атрибут јединствене вредности, чија вредност никада није недефинисана, а који најбоље идентификује ентитет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Примарни кључ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24052" y="4227487"/>
            <a:ext cx="3939150" cy="1605904"/>
            <a:chOff x="2113657" y="4283314"/>
            <a:chExt cx="3647460" cy="1204427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8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Смештање примарног кључа у другу табелу, у ред са којим се логички може повезати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Такав кључ назива се страни кључ</a:t>
              </a:r>
              <a:endPara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Вишеструки типови веза</a:t>
              </a:r>
              <a:endPara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Повезивање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8D8D29A-D793-014C-410B-4EF0466D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50" y="432000"/>
            <a:ext cx="5817330" cy="5994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Oval 6">
            <a:extLst>
              <a:ext uri="{FF2B5EF4-FFF2-40B4-BE49-F238E27FC236}">
                <a16:creationId xmlns:a16="http://schemas.microsoft.com/office/drawing/2014/main" id="{1E1DBCA7-6FA0-DDE0-91FB-BEC047C4BA46}"/>
              </a:ext>
            </a:extLst>
          </p:cNvPr>
          <p:cNvSpPr>
            <a:spLocks noChangeAspect="1"/>
          </p:cNvSpPr>
          <p:nvPr/>
        </p:nvSpPr>
        <p:spPr>
          <a:xfrm>
            <a:off x="674176" y="2974857"/>
            <a:ext cx="520249" cy="514800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Left Arrow 1">
            <a:extLst>
              <a:ext uri="{FF2B5EF4-FFF2-40B4-BE49-F238E27FC236}">
                <a16:creationId xmlns:a16="http://schemas.microsoft.com/office/drawing/2014/main" id="{7C8203C9-69FE-A59F-3A85-DB5A5D35FAB6}"/>
              </a:ext>
            </a:extLst>
          </p:cNvPr>
          <p:cNvSpPr>
            <a:spLocks noChangeAspect="1"/>
          </p:cNvSpPr>
          <p:nvPr/>
        </p:nvSpPr>
        <p:spPr>
          <a:xfrm>
            <a:off x="675278" y="4558531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FC4C76-4FB8-A429-718E-CA846CB42245}"/>
              </a:ext>
            </a:extLst>
          </p:cNvPr>
          <p:cNvSpPr>
            <a:spLocks noChangeAspect="1"/>
          </p:cNvSpPr>
          <p:nvPr/>
        </p:nvSpPr>
        <p:spPr>
          <a:xfrm>
            <a:off x="674176" y="1252336"/>
            <a:ext cx="516309" cy="5148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FFCE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3D6213B-836B-68B0-380F-1ABDFFAA196C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8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89B06-3F42-8F8C-1087-D3406C3D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596-1859-F38D-F48B-581D1DD3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4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21D9B-BE4E-8BB6-11F6-B4786F8C8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E92FD73-259A-FFA2-E26C-1957FCD5710C}"/>
              </a:ext>
            </a:extLst>
          </p:cNvPr>
          <p:cNvSpPr/>
          <p:nvPr/>
        </p:nvSpPr>
        <p:spPr>
          <a:xfrm>
            <a:off x="6481935" y="0"/>
            <a:ext cx="57182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LID4096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488788-610C-2553-EC38-22EF586E6475}"/>
              </a:ext>
            </a:extLst>
          </p:cNvPr>
          <p:cNvSpPr/>
          <p:nvPr/>
        </p:nvSpPr>
        <p:spPr>
          <a:xfrm>
            <a:off x="6481935" y="0"/>
            <a:ext cx="5718252" cy="6858000"/>
          </a:xfrm>
          <a:prstGeom prst="rect">
            <a:avLst/>
          </a:prstGeom>
          <a:solidFill>
            <a:srgbClr val="4443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ИСТОРИЈА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настало је 2011. године као потреба за олакшањем и унапређењем начина развијања софтвера. До данас постоји 12 званичних верзија.</a:t>
            </a:r>
          </a:p>
          <a:p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ДОКУМЕНТАЦИЈА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Због своје карактеристике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система, као и због огромне заједнице програмера, поседује одличну писану и видео документацију, чиме пружа одличну базу за учење.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ПАКЕТИ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Обогаћен је бројним библиотекама за потребе аутентификације, кеширања, слања емајлова и других функционалности. Подржава и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Composer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којим се могу додавати и нови, независни, пакети.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ПОДАЦИ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Карактерише га лако повезивање са базом података. Брз и једноставан начин уписа, прегледа и измене података. Од прве верзије долази са објектно релационим мапером.</a:t>
            </a:r>
            <a:endParaRPr lang="LID4096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0C6F14-3281-0FFB-2A35-2083669E0A3C}"/>
              </a:ext>
            </a:extLst>
          </p:cNvPr>
          <p:cNvGrpSpPr/>
          <p:nvPr/>
        </p:nvGrpSpPr>
        <p:grpSpPr>
          <a:xfrm>
            <a:off x="502680" y="930964"/>
            <a:ext cx="4998355" cy="4996071"/>
            <a:chOff x="531236" y="1129053"/>
            <a:chExt cx="4517990" cy="4515925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4" name="Oval 21">
              <a:extLst>
                <a:ext uri="{FF2B5EF4-FFF2-40B4-BE49-F238E27FC236}">
                  <a16:creationId xmlns:a16="http://schemas.microsoft.com/office/drawing/2014/main" id="{BCCEA8E0-312A-C14F-7B56-B5A3740681E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77796" y="1129053"/>
              <a:ext cx="1645920" cy="2728373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6350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D2D4AEC4-97B9-7CFC-8A11-21E855F9877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87095" y="2916605"/>
              <a:ext cx="1645920" cy="2728373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rgbClr val="F2F2F2">
                <a:alpha val="80000"/>
              </a:srgbClr>
            </a:solidFill>
            <a:ln w="6350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6" name="그룹 2">
              <a:extLst>
                <a:ext uri="{FF2B5EF4-FFF2-40B4-BE49-F238E27FC236}">
                  <a16:creationId xmlns:a16="http://schemas.microsoft.com/office/drawing/2014/main" id="{55B06F5C-1461-8EAD-8898-85809911190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236" y="1684910"/>
              <a:ext cx="4517990" cy="3433936"/>
              <a:chOff x="2792966" y="1052689"/>
              <a:chExt cx="2290251" cy="1740729"/>
            </a:xfrm>
          </p:grpSpPr>
          <p:sp>
            <p:nvSpPr>
              <p:cNvPr id="27" name="Oval 21">
                <a:extLst>
                  <a:ext uri="{FF2B5EF4-FFF2-40B4-BE49-F238E27FC236}">
                    <a16:creationId xmlns:a16="http://schemas.microsoft.com/office/drawing/2014/main" id="{0E2E2705-E787-A041-DDD3-2194C93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67324" y="778331"/>
                <a:ext cx="834348" cy="1383064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2298537">
                    <a:moveTo>
                      <a:pt x="684076" y="0"/>
                    </a:moveTo>
                    <a:cubicBezTo>
                      <a:pt x="803370" y="0"/>
                      <a:pt x="900076" y="96706"/>
                      <a:pt x="900076" y="216000"/>
                    </a:cubicBezTo>
                    <a:cubicBezTo>
                      <a:pt x="900076" y="287268"/>
                      <a:pt x="865561" y="350475"/>
                      <a:pt x="810076" y="386760"/>
                    </a:cubicBezTo>
                    <a:lnTo>
                      <a:pt x="810076" y="450517"/>
                    </a:lnTo>
                    <a:lnTo>
                      <a:pt x="1368152" y="450517"/>
                    </a:lnTo>
                    <a:lnTo>
                      <a:pt x="1368152" y="895744"/>
                    </a:lnTo>
                    <a:cubicBezTo>
                      <a:pt x="1331417" y="875468"/>
                      <a:pt x="1289090" y="864516"/>
                      <a:pt x="1244206" y="864516"/>
                    </a:cubicBezTo>
                    <a:cubicBezTo>
                      <a:pt x="1095089" y="864516"/>
                      <a:pt x="974206" y="985399"/>
                      <a:pt x="974206" y="1134516"/>
                    </a:cubicBezTo>
                    <a:cubicBezTo>
                      <a:pt x="974206" y="1283633"/>
                      <a:pt x="1095089" y="1404516"/>
                      <a:pt x="1244206" y="1404516"/>
                    </a:cubicBezTo>
                    <a:cubicBezTo>
                      <a:pt x="1289090" y="1404516"/>
                      <a:pt x="1331417" y="1393563"/>
                      <a:pt x="1368152" y="1373288"/>
                    </a:cubicBezTo>
                    <a:lnTo>
                      <a:pt x="1368152" y="1818517"/>
                    </a:lnTo>
                    <a:lnTo>
                      <a:pt x="810076" y="1818517"/>
                    </a:lnTo>
                    <a:lnTo>
                      <a:pt x="810076" y="1911777"/>
                    </a:lnTo>
                    <a:cubicBezTo>
                      <a:pt x="865561" y="1948062"/>
                      <a:pt x="900076" y="2011269"/>
                      <a:pt x="900076" y="2082537"/>
                    </a:cubicBezTo>
                    <a:cubicBezTo>
                      <a:pt x="900076" y="2201831"/>
                      <a:pt x="803370" y="2298537"/>
                      <a:pt x="684076" y="2298537"/>
                    </a:cubicBezTo>
                    <a:cubicBezTo>
                      <a:pt x="564782" y="2298537"/>
                      <a:pt x="468076" y="2201831"/>
                      <a:pt x="468076" y="2082537"/>
                    </a:cubicBezTo>
                    <a:cubicBezTo>
                      <a:pt x="468076" y="2011269"/>
                      <a:pt x="502591" y="1948062"/>
                      <a:pt x="558076" y="1911777"/>
                    </a:cubicBezTo>
                    <a:lnTo>
                      <a:pt x="558076" y="1818517"/>
                    </a:lnTo>
                    <a:lnTo>
                      <a:pt x="0" y="1818517"/>
                    </a:lnTo>
                    <a:lnTo>
                      <a:pt x="0" y="1368933"/>
                    </a:lnTo>
                    <a:cubicBezTo>
                      <a:pt x="39235" y="1391659"/>
                      <a:pt x="84862" y="1404516"/>
                      <a:pt x="133491" y="1404516"/>
                    </a:cubicBezTo>
                    <a:cubicBezTo>
                      <a:pt x="282608" y="1404516"/>
                      <a:pt x="403491" y="1283633"/>
                      <a:pt x="403491" y="1134516"/>
                    </a:cubicBezTo>
                    <a:cubicBezTo>
                      <a:pt x="403491" y="985399"/>
                      <a:pt x="282608" y="864516"/>
                      <a:pt x="133491" y="864516"/>
                    </a:cubicBezTo>
                    <a:cubicBezTo>
                      <a:pt x="84862" y="864516"/>
                      <a:pt x="39235" y="877372"/>
                      <a:pt x="0" y="900098"/>
                    </a:cubicBezTo>
                    <a:lnTo>
                      <a:pt x="0" y="450517"/>
                    </a:lnTo>
                    <a:lnTo>
                      <a:pt x="558076" y="450517"/>
                    </a:lnTo>
                    <a:lnTo>
                      <a:pt x="558076" y="386760"/>
                    </a:lnTo>
                    <a:cubicBezTo>
                      <a:pt x="502591" y="350475"/>
                      <a:pt x="468076" y="287268"/>
                      <a:pt x="468076" y="216000"/>
                    </a:cubicBezTo>
                    <a:cubicBezTo>
                      <a:pt x="468076" y="96706"/>
                      <a:pt x="564782" y="0"/>
                      <a:pt x="684076" y="0"/>
                    </a:cubicBezTo>
                    <a:close/>
                  </a:path>
                </a:pathLst>
              </a:custGeom>
              <a:solidFill>
                <a:srgbClr val="FFCE00">
                  <a:alpha val="80000"/>
                </a:srgbClr>
              </a:solidFill>
              <a:ln w="6350"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Oval 21">
                <a:extLst>
                  <a:ext uri="{FF2B5EF4-FFF2-40B4-BE49-F238E27FC236}">
                    <a16:creationId xmlns:a16="http://schemas.microsoft.com/office/drawing/2014/main" id="{261F6DC1-7B0F-D515-7D4A-9D7766777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74512" y="1684713"/>
                <a:ext cx="834348" cy="138306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2298537">
                    <a:moveTo>
                      <a:pt x="684076" y="0"/>
                    </a:moveTo>
                    <a:cubicBezTo>
                      <a:pt x="803370" y="0"/>
                      <a:pt x="900076" y="96706"/>
                      <a:pt x="900076" y="216000"/>
                    </a:cubicBezTo>
                    <a:cubicBezTo>
                      <a:pt x="900076" y="287268"/>
                      <a:pt x="865561" y="350475"/>
                      <a:pt x="810076" y="386760"/>
                    </a:cubicBezTo>
                    <a:lnTo>
                      <a:pt x="810076" y="450517"/>
                    </a:lnTo>
                    <a:lnTo>
                      <a:pt x="1368152" y="450517"/>
                    </a:lnTo>
                    <a:lnTo>
                      <a:pt x="1368152" y="895744"/>
                    </a:lnTo>
                    <a:cubicBezTo>
                      <a:pt x="1331417" y="875468"/>
                      <a:pt x="1289090" y="864516"/>
                      <a:pt x="1244206" y="864516"/>
                    </a:cubicBezTo>
                    <a:cubicBezTo>
                      <a:pt x="1095089" y="864516"/>
                      <a:pt x="974206" y="985399"/>
                      <a:pt x="974206" y="1134516"/>
                    </a:cubicBezTo>
                    <a:cubicBezTo>
                      <a:pt x="974206" y="1283633"/>
                      <a:pt x="1095089" y="1404516"/>
                      <a:pt x="1244206" y="1404516"/>
                    </a:cubicBezTo>
                    <a:cubicBezTo>
                      <a:pt x="1289090" y="1404516"/>
                      <a:pt x="1331417" y="1393563"/>
                      <a:pt x="1368152" y="1373288"/>
                    </a:cubicBezTo>
                    <a:lnTo>
                      <a:pt x="1368152" y="1818517"/>
                    </a:lnTo>
                    <a:lnTo>
                      <a:pt x="810076" y="1818517"/>
                    </a:lnTo>
                    <a:lnTo>
                      <a:pt x="810076" y="1911777"/>
                    </a:lnTo>
                    <a:cubicBezTo>
                      <a:pt x="865561" y="1948062"/>
                      <a:pt x="900076" y="2011269"/>
                      <a:pt x="900076" y="2082537"/>
                    </a:cubicBezTo>
                    <a:cubicBezTo>
                      <a:pt x="900076" y="2201831"/>
                      <a:pt x="803370" y="2298537"/>
                      <a:pt x="684076" y="2298537"/>
                    </a:cubicBezTo>
                    <a:cubicBezTo>
                      <a:pt x="564782" y="2298537"/>
                      <a:pt x="468076" y="2201831"/>
                      <a:pt x="468076" y="2082537"/>
                    </a:cubicBezTo>
                    <a:cubicBezTo>
                      <a:pt x="468076" y="2011269"/>
                      <a:pt x="502591" y="1948062"/>
                      <a:pt x="558076" y="1911777"/>
                    </a:cubicBezTo>
                    <a:lnTo>
                      <a:pt x="558076" y="1818517"/>
                    </a:lnTo>
                    <a:lnTo>
                      <a:pt x="0" y="1818517"/>
                    </a:lnTo>
                    <a:lnTo>
                      <a:pt x="0" y="1368933"/>
                    </a:lnTo>
                    <a:cubicBezTo>
                      <a:pt x="39235" y="1391659"/>
                      <a:pt x="84862" y="1404516"/>
                      <a:pt x="133491" y="1404516"/>
                    </a:cubicBezTo>
                    <a:cubicBezTo>
                      <a:pt x="282608" y="1404516"/>
                      <a:pt x="403491" y="1283633"/>
                      <a:pt x="403491" y="1134516"/>
                    </a:cubicBezTo>
                    <a:cubicBezTo>
                      <a:pt x="403491" y="985399"/>
                      <a:pt x="282608" y="864516"/>
                      <a:pt x="133491" y="864516"/>
                    </a:cubicBezTo>
                    <a:cubicBezTo>
                      <a:pt x="84862" y="864516"/>
                      <a:pt x="39235" y="877372"/>
                      <a:pt x="0" y="900098"/>
                    </a:cubicBezTo>
                    <a:lnTo>
                      <a:pt x="0" y="450517"/>
                    </a:lnTo>
                    <a:lnTo>
                      <a:pt x="558076" y="450517"/>
                    </a:lnTo>
                    <a:lnTo>
                      <a:pt x="558076" y="386760"/>
                    </a:lnTo>
                    <a:cubicBezTo>
                      <a:pt x="502591" y="350475"/>
                      <a:pt x="468076" y="287268"/>
                      <a:pt x="468076" y="216000"/>
                    </a:cubicBezTo>
                    <a:cubicBezTo>
                      <a:pt x="468076" y="96706"/>
                      <a:pt x="564782" y="0"/>
                      <a:pt x="684076" y="0"/>
                    </a:cubicBezTo>
                    <a:close/>
                  </a:path>
                </a:pathLst>
              </a:custGeom>
              <a:solidFill>
                <a:srgbClr val="FFCE00">
                  <a:alpha val="80000"/>
                </a:srgbClr>
              </a:solidFill>
              <a:ln w="6350"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F94F12E9-82C4-C85E-8AB3-67BD49FFC298}"/>
              </a:ext>
            </a:extLst>
          </p:cNvPr>
          <p:cNvSpPr/>
          <p:nvPr/>
        </p:nvSpPr>
        <p:spPr>
          <a:xfrm flipH="1">
            <a:off x="3240177" y="4325067"/>
            <a:ext cx="457200" cy="36576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rgbClr val="444342"/>
          </a:solidFill>
          <a:ln>
            <a:solidFill>
              <a:srgbClr val="444342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BC47C36E-E63B-6FEF-5B75-ED3C22259506}"/>
              </a:ext>
            </a:extLst>
          </p:cNvPr>
          <p:cNvSpPr/>
          <p:nvPr/>
        </p:nvSpPr>
        <p:spPr>
          <a:xfrm rot="2700000">
            <a:off x="4045167" y="2505659"/>
            <a:ext cx="301752" cy="54864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444342"/>
          </a:solidFill>
          <a:ln>
            <a:solidFill>
              <a:srgbClr val="444342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C1A55A74-47FA-EABE-1685-1311BA46F1BB}"/>
              </a:ext>
            </a:extLst>
          </p:cNvPr>
          <p:cNvSpPr/>
          <p:nvPr/>
        </p:nvSpPr>
        <p:spPr>
          <a:xfrm>
            <a:off x="1586594" y="38837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rgbClr val="444342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>
            <a:spLocks noChangeAspect="1"/>
          </p:cNvSpPr>
          <p:nvPr/>
        </p:nvSpPr>
        <p:spPr>
          <a:xfrm rot="18805991">
            <a:off x="2269244" y="2265065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444342"/>
          </a:solidFill>
          <a:ln>
            <a:solidFill>
              <a:srgbClr val="444342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1539D1-9CE2-8AD7-1743-C3915A70A8A8}"/>
              </a:ext>
            </a:extLst>
          </p:cNvPr>
          <p:cNvSpPr/>
          <p:nvPr/>
        </p:nvSpPr>
        <p:spPr>
          <a:xfrm>
            <a:off x="5991485" y="-5137"/>
            <a:ext cx="490449" cy="6863137"/>
          </a:xfrm>
          <a:prstGeom prst="rect">
            <a:avLst/>
          </a:prstGeom>
          <a:gradFill flip="none" rotWithShape="1">
            <a:gsLst>
              <a:gs pos="0">
                <a:srgbClr val="3E3F41">
                  <a:alpha val="55000"/>
                </a:srgbClr>
              </a:gs>
              <a:gs pos="100000">
                <a:srgbClr val="7C7B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3E823CDD-A759-8852-42F8-75912790F0B5}"/>
              </a:ext>
            </a:extLst>
          </p:cNvPr>
          <p:cNvSpPr>
            <a:spLocks noChangeAspect="1"/>
          </p:cNvSpPr>
          <p:nvPr/>
        </p:nvSpPr>
        <p:spPr>
          <a:xfrm rot="18805991">
            <a:off x="6915600" y="246427"/>
            <a:ext cx="318357" cy="31835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FCC0C5D4-3554-0396-9070-49FCAFA2A283}"/>
              </a:ext>
            </a:extLst>
          </p:cNvPr>
          <p:cNvSpPr/>
          <p:nvPr/>
        </p:nvSpPr>
        <p:spPr>
          <a:xfrm rot="2700000">
            <a:off x="6986379" y="3391046"/>
            <a:ext cx="176800" cy="31680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39E205FD-60BB-980F-501D-EE28F4486876}"/>
              </a:ext>
            </a:extLst>
          </p:cNvPr>
          <p:cNvSpPr/>
          <p:nvPr/>
        </p:nvSpPr>
        <p:spPr>
          <a:xfrm>
            <a:off x="6939046" y="1711325"/>
            <a:ext cx="271464" cy="27146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F31FCD8-9400-43F6-0A22-FB9D0D53479D}"/>
              </a:ext>
            </a:extLst>
          </p:cNvPr>
          <p:cNvSpPr/>
          <p:nvPr/>
        </p:nvSpPr>
        <p:spPr>
          <a:xfrm flipH="1">
            <a:off x="6926286" y="5133039"/>
            <a:ext cx="328647" cy="26291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88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4077515" y="553976"/>
            <a:ext cx="3833058" cy="3372304"/>
            <a:chOff x="4075204" y="1700703"/>
            <a:chExt cx="3961307" cy="3485138"/>
          </a:xfrm>
          <a:solidFill>
            <a:srgbClr val="FFCE0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441995" y="276932"/>
            <a:ext cx="1828800" cy="521208"/>
            <a:chOff x="76493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10800000" scaled="1"/>
            <a:tileRect/>
          </a:gra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946387" y="5866772"/>
              <a:ext cx="996968" cy="40559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 anchor="ctr" anchorCtr="1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sr-Cyrl-R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КОМАНДЕ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590163" y="5357195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847233" y="5882570"/>
              <a:ext cx="1053231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sr-Cyrl-R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РУТИРАЊЕ</a:t>
              </a:r>
              <a:endParaRPr lang="en-US" altLang="ko-KR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4627557" y="6056384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10800000" scaled="1"/>
            <a:tileRect/>
          </a:gradFill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674574" y="5877736"/>
              <a:ext cx="1364025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square" anchor="t" anchorCtr="1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АРХИТЕКТУРА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10009104" y="5507372"/>
            <a:ext cx="1828800" cy="523221"/>
            <a:chOff x="2430495" y="5768826"/>
            <a:chExt cx="1823261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430495" y="5768826"/>
              <a:ext cx="1823261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499590" y="5834609"/>
              <a:ext cx="1685071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ВАЛИДАЦИЈА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9734163" y="2520346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10800000" scaled="1"/>
            <a:tileRect/>
          </a:gra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943846" y="5866215"/>
              <a:ext cx="817907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ПРИКАЗ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  <a:endCxn id="116" idx="3"/>
          </p:cNvCxnSpPr>
          <p:nvPr/>
        </p:nvCxnSpPr>
        <p:spPr>
          <a:xfrm rot="10800000">
            <a:off x="2270795" y="537537"/>
            <a:ext cx="1741960" cy="1703771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6200000" scaled="1"/>
              <a:tileRect/>
            </a:gradFill>
            <a:round/>
            <a:headEnd type="oval"/>
            <a:tailEnd type="non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  <a:endCxn id="119" idx="0"/>
          </p:cNvCxnSpPr>
          <p:nvPr/>
        </p:nvCxnSpPr>
        <p:spPr>
          <a:xfrm rot="10800000" flipV="1">
            <a:off x="1504564" y="3009009"/>
            <a:ext cx="3216655" cy="2348185"/>
          </a:xfrm>
          <a:prstGeom prst="bentConnector2">
            <a:avLst/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3500000" scaled="1"/>
              <a:tileRect/>
            </a:gra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endCxn id="128" idx="3"/>
          </p:cNvCxnSpPr>
          <p:nvPr/>
        </p:nvCxnSpPr>
        <p:spPr>
          <a:xfrm>
            <a:off x="7508191" y="636006"/>
            <a:ext cx="4054772" cy="2145951"/>
          </a:xfrm>
          <a:prstGeom prst="bentConnector3">
            <a:avLst>
              <a:gd name="adj1" fmla="val 105638"/>
            </a:avLst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3500000" scaled="1"/>
              <a:tileRect/>
            </a:gra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7644840" y="3388958"/>
            <a:ext cx="3278664" cy="2118414"/>
          </a:xfrm>
          <a:prstGeom prst="bentConnector2">
            <a:avLst/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3500000" scaled="1"/>
              <a:tileRect/>
            </a:gra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121586" y="965810"/>
            <a:ext cx="2878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Artisan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командни интерфејс олакшава развој, употребу, тестирање и аутоматизацију.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A7166-DCF5-4910-9FDF-3CEA544FEFCB}"/>
              </a:ext>
            </a:extLst>
          </p:cNvPr>
          <p:cNvSpPr txBox="1"/>
          <p:nvPr/>
        </p:nvSpPr>
        <p:spPr>
          <a:xfrm>
            <a:off x="1664776" y="3237184"/>
            <a:ext cx="3142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повезивање корисничких захтева преко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путања са имплементираном логиком.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114A6F-63F5-4B78-8F6B-AE115D50983C}"/>
              </a:ext>
            </a:extLst>
          </p:cNvPr>
          <p:cNvSpPr txBox="1"/>
          <p:nvPr/>
        </p:nvSpPr>
        <p:spPr>
          <a:xfrm>
            <a:off x="7702454" y="3586415"/>
            <a:ext cx="3063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Круцијална особина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-а је сигурност, те је валидација улазних података преко рута један од основних механизма заштите. Правила валидације се лако примењују, а могу се креирати и нова.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8123788" y="762683"/>
            <a:ext cx="3524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Laravel Blade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пружа динамичан приказ података. Постоје 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основни шаблони са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-ом 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-ом који 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е могу одмах користити или прилагодити.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3806452" y="4559505"/>
            <a:ext cx="3380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Прати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Controller 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архитектуру која раздваја податке, приказ и логику апликације. Тиме пружа добру организацију кода и лако одржавање.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0C41986-9DBD-14C8-8088-9D6961795CE8}"/>
              </a:ext>
            </a:extLst>
          </p:cNvPr>
          <p:cNvCxnSpPr>
            <a:cxnSpLocks/>
            <a:endCxn id="123" idx="0"/>
          </p:cNvCxnSpPr>
          <p:nvPr/>
        </p:nvCxnSpPr>
        <p:spPr>
          <a:xfrm rot="5400000">
            <a:off x="5573429" y="4550996"/>
            <a:ext cx="2668698" cy="902844"/>
          </a:xfrm>
          <a:prstGeom prst="bentConnector2">
            <a:avLst/>
          </a:prstGeom>
          <a:ln w="38100">
            <a:gradFill flip="none" rotWithShape="1">
              <a:gsLst>
                <a:gs pos="0">
                  <a:srgbClr val="F5A337"/>
                </a:gs>
                <a:gs pos="100000">
                  <a:srgbClr val="FFCE00"/>
                </a:gs>
              </a:gsLst>
              <a:lin ang="13500000" scaled="1"/>
              <a:tileRect/>
            </a:gra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3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1891</TotalTime>
  <Words>1427</Words>
  <Application>Microsoft Office PowerPoint</Application>
  <PresentationFormat>Widescreen</PresentationFormat>
  <Paragraphs>190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Aptos</vt:lpstr>
      <vt:lpstr>Aptos Display</vt:lpstr>
      <vt:lpstr>Arial</vt:lpstr>
      <vt:lpstr>Consolas</vt:lpstr>
      <vt:lpstr>Times New Roman</vt:lpstr>
      <vt:lpstr>Wingdings</vt:lpstr>
      <vt:lpstr>Office Theme</vt:lpstr>
      <vt:lpstr>Contents Slide Master</vt:lpstr>
      <vt:lpstr>1_Contents Slide Master</vt:lpstr>
      <vt:lpstr>2_Contents Slide Master</vt:lpstr>
      <vt:lpstr>Section Break Slide Master</vt:lpstr>
      <vt:lpstr>PowerPoint Presentation</vt:lpstr>
      <vt:lpstr>PowerPoint Presentation</vt:lpstr>
      <vt:lpstr>УВОД</vt:lpstr>
      <vt:lpstr>PowerPoint Presentation</vt:lpstr>
      <vt:lpstr>PowerPoint Presentation</vt:lpstr>
      <vt:lpstr>PowerPoint Presentation</vt:lpstr>
      <vt:lpstr>РАДНО ОКРУЖЕЊЕ LARAVEL</vt:lpstr>
      <vt:lpstr>PowerPoint Presentation</vt:lpstr>
      <vt:lpstr>PowerPoint Presentation</vt:lpstr>
      <vt:lpstr>ОБЈЕКТНО РЕЛАЦИОНИ МАПЕР  ELOQUENT ORM </vt:lpstr>
      <vt:lpstr>PowerPoint Presentation</vt:lpstr>
      <vt:lpstr>PowerPoint Presentation</vt:lpstr>
      <vt:lpstr>PowerPoint Presentation</vt:lpstr>
      <vt:lpstr>PowerPoint Presentation</vt:lpstr>
      <vt:lpstr>АРХИТЕКТУРА АПЛИКАЦИЈЕ</vt:lpstr>
      <vt:lpstr>PowerPoint Presentation</vt:lpstr>
      <vt:lpstr>PowerPoint Presentation</vt:lpstr>
      <vt:lpstr>РАД АПЛИКАЦИЈЕ</vt:lpstr>
      <vt:lpstr>ЗАКЉУЧАК</vt:lpstr>
      <vt:lpstr>PowerPoint Presentation</vt:lpstr>
      <vt:lpstr>ПИТАЊА?</vt:lpstr>
      <vt:lpstr>ХВАЛА НА       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 Mitic</dc:creator>
  <cp:lastModifiedBy>Nikola Mitic</cp:lastModifiedBy>
  <cp:revision>43</cp:revision>
  <dcterms:created xsi:type="dcterms:W3CDTF">2025-08-31T21:21:37Z</dcterms:created>
  <dcterms:modified xsi:type="dcterms:W3CDTF">2025-09-05T21:16:04Z</dcterms:modified>
</cp:coreProperties>
</file>